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6" r:id="rId2"/>
    <p:sldId id="297" r:id="rId3"/>
    <p:sldId id="404" r:id="rId4"/>
    <p:sldId id="391" r:id="rId5"/>
    <p:sldId id="399" r:id="rId6"/>
    <p:sldId id="400" r:id="rId7"/>
    <p:sldId id="402" r:id="rId8"/>
    <p:sldId id="298" r:id="rId9"/>
    <p:sldId id="405" r:id="rId10"/>
    <p:sldId id="428" r:id="rId11"/>
    <p:sldId id="429" r:id="rId12"/>
    <p:sldId id="471" r:id="rId13"/>
    <p:sldId id="472" r:id="rId14"/>
    <p:sldId id="269" r:id="rId15"/>
    <p:sldId id="473" r:id="rId16"/>
    <p:sldId id="484" r:id="rId17"/>
    <p:sldId id="474" r:id="rId18"/>
    <p:sldId id="476" r:id="rId19"/>
    <p:sldId id="477" r:id="rId20"/>
    <p:sldId id="478" r:id="rId21"/>
    <p:sldId id="479" r:id="rId22"/>
    <p:sldId id="262" r:id="rId23"/>
    <p:sldId id="483" r:id="rId24"/>
    <p:sldId id="485" r:id="rId25"/>
    <p:sldId id="487" r:id="rId26"/>
    <p:sldId id="486" r:id="rId27"/>
    <p:sldId id="488" r:id="rId28"/>
    <p:sldId id="489" r:id="rId29"/>
    <p:sldId id="285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C0C0C0"/>
    <a:srgbClr val="DDDDDD"/>
    <a:srgbClr val="0099CC"/>
    <a:srgbClr val="000000"/>
    <a:srgbClr val="FFFFFF"/>
    <a:srgbClr val="808080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09" autoAdjust="0"/>
    <p:restoredTop sz="94660"/>
  </p:normalViewPr>
  <p:slideViewPr>
    <p:cSldViewPr>
      <p:cViewPr varScale="1">
        <p:scale>
          <a:sx n="115" d="100"/>
          <a:sy n="115" d="100"/>
        </p:scale>
        <p:origin x="1626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204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8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 2020 г.</c:v>
                </c:pt>
                <c:pt idx="2">
                  <c:v>2021 г.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</c:v>
                </c:pt>
                <c:pt idx="1">
                  <c:v>0.75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1F-4259-B9C5-7CE8FFDEE0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3211856"/>
        <c:axId val="383215464"/>
      </c:barChart>
      <c:catAx>
        <c:axId val="383211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3215464"/>
        <c:crosses val="autoZero"/>
        <c:auto val="1"/>
        <c:lblAlgn val="ctr"/>
        <c:lblOffset val="100"/>
        <c:noMultiLvlLbl val="0"/>
      </c:catAx>
      <c:valAx>
        <c:axId val="383215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3211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Минуты 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1.2499999999999924E-2"/>
                  <c:y val="1.87499999999998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936-4D52-B86D-0C2588B016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текущее состояние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90</c:v>
                </c:pt>
                <c:pt idx="1">
                  <c:v>25</c:v>
                </c:pt>
                <c:pt idx="2">
                  <c:v>40</c:v>
                </c:pt>
                <c:pt idx="3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36-4D52-B86D-0C2588B016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1258480"/>
        <c:axId val="211257496"/>
      </c:lineChart>
      <c:catAx>
        <c:axId val="211258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257496"/>
        <c:crosses val="autoZero"/>
        <c:auto val="1"/>
        <c:lblAlgn val="ctr"/>
        <c:lblOffset val="100"/>
        <c:noMultiLvlLbl val="0"/>
      </c:catAx>
      <c:valAx>
        <c:axId val="211257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25848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B3738CA-6A24-46FC-BEE9-C6AF317F5A5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F0614F6-26A4-4193-94C3-4919C65E709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0245E911-9F28-4270-A661-E40F63AC857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56060145-7784-4F8C-93B9-D1AC53A43AD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DBBE5152-51F7-4DE0-8672-B5C1596738E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3CD4262A-5B00-444C-8DE3-676135E20C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9C854B1-6A1F-4DD3-9C63-07FFB78FAA97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Обозначение основных шагов в процессе (без ежей). Мечта.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ACBAE3-E11D-461C-9A9D-12AC48C3DA4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Обозначение основных шагов в процессе (без ежей). Мечта.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ACBAE3-E11D-461C-9A9D-12AC48C3DA4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501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Обозначение основных шагов в процессе (без ежей). Мечта.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2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ACBAE3-E11D-461C-9A9D-12AC48C3DA4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93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>
            <a:extLst>
              <a:ext uri="{FF2B5EF4-FFF2-40B4-BE49-F238E27FC236}">
                <a16:creationId xmlns:a16="http://schemas.microsoft.com/office/drawing/2014/main" id="{C329F951-42C5-49D0-A355-60323382E87B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2514600"/>
            <a:ext cx="9144000" cy="10668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8362F082-2F14-47FC-9A61-A59F38DC6E96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0"/>
            <a:ext cx="9144000" cy="2514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120" name="Picture 24">
            <a:extLst>
              <a:ext uri="{FF2B5EF4-FFF2-40B4-BE49-F238E27FC236}">
                <a16:creationId xmlns:a16="http://schemas.microsoft.com/office/drawing/2014/main" id="{5F101ECB-613A-402B-AB4A-0798C9C2A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3188"/>
            <a:ext cx="4162425" cy="408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BB794666-11FB-4CE2-B715-6B025F36DA53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3200400"/>
            <a:ext cx="9144000" cy="3657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121" name="Picture 25">
            <a:extLst>
              <a:ext uri="{FF2B5EF4-FFF2-40B4-BE49-F238E27FC236}">
                <a16:creationId xmlns:a16="http://schemas.microsoft.com/office/drawing/2014/main" id="{D592539D-0130-4515-8E49-CC4E3C9A1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0"/>
            <a:ext cx="1981200" cy="194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>
            <a:extLst>
              <a:ext uri="{FF2B5EF4-FFF2-40B4-BE49-F238E27FC236}">
                <a16:creationId xmlns:a16="http://schemas.microsoft.com/office/drawing/2014/main" id="{478B1308-9D27-4652-BAED-A383642CD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2"/>
          <a:stretch>
            <a:fillRect/>
          </a:stretch>
        </p:blipFill>
        <p:spPr bwMode="auto">
          <a:xfrm>
            <a:off x="6781800" y="1538288"/>
            <a:ext cx="2057400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7" name="Picture 21">
            <a:extLst>
              <a:ext uri="{FF2B5EF4-FFF2-40B4-BE49-F238E27FC236}">
                <a16:creationId xmlns:a16="http://schemas.microsoft.com/office/drawing/2014/main" id="{5F65D665-CDA6-4C7B-B3EB-9A023D57D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"/>
          <a:stretch>
            <a:fillRect/>
          </a:stretch>
        </p:blipFill>
        <p:spPr bwMode="auto">
          <a:xfrm>
            <a:off x="4419600" y="2439988"/>
            <a:ext cx="4495800" cy="380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1" name="Rectangle 5">
            <a:extLst>
              <a:ext uri="{FF2B5EF4-FFF2-40B4-BE49-F238E27FC236}">
                <a16:creationId xmlns:a16="http://schemas.microsoft.com/office/drawing/2014/main" id="{2490FC2F-5C14-4CD0-8926-1A1B1429823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685800"/>
            <a:ext cx="8229600" cy="1524000"/>
          </a:xfrm>
        </p:spPr>
        <p:txBody>
          <a:bodyPr/>
          <a:lstStyle>
            <a:lvl1pPr>
              <a:defRPr sz="5500"/>
            </a:lvl1pPr>
          </a:lstStyle>
          <a:p>
            <a:pPr lvl="0"/>
            <a:r>
              <a:rPr lang="ru-RU" altLang="ru-RU" noProof="0"/>
              <a:t>Образец заголовка</a:t>
            </a:r>
            <a:endParaRPr lang="en-US" altLang="ru-RU" noProof="0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73E8002B-EF2C-4DFD-B0E0-A4AA1B4CD1A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200" y="2590800"/>
            <a:ext cx="57150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altLang="ru-RU" noProof="0"/>
              <a:t>Образец подзаголовка</a:t>
            </a:r>
            <a:endParaRPr lang="en-US" altLang="ru-RU" noProof="0"/>
          </a:p>
        </p:txBody>
      </p:sp>
      <p:pic>
        <p:nvPicPr>
          <p:cNvPr id="4122" name="Picture 26">
            <a:extLst>
              <a:ext uri="{FF2B5EF4-FFF2-40B4-BE49-F238E27FC236}">
                <a16:creationId xmlns:a16="http://schemas.microsoft.com/office/drawing/2014/main" id="{982FCFCF-BAAE-45BC-9A07-FD6687DF0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1382713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Rectangle 7">
            <a:extLst>
              <a:ext uri="{FF2B5EF4-FFF2-40B4-BE49-F238E27FC236}">
                <a16:creationId xmlns:a16="http://schemas.microsoft.com/office/drawing/2014/main" id="{C09C804F-FC6F-4C34-BBED-AE441C32C9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1295400" y="6553200"/>
            <a:ext cx="2133600" cy="168275"/>
          </a:xfrm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endParaRPr lang="en-US" altLang="ru-RU"/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5910A136-3E43-4C46-AB68-26B829AAF7E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3657600" y="6553200"/>
            <a:ext cx="2895600" cy="168275"/>
          </a:xfrm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4105" name="Rectangle 9">
            <a:extLst>
              <a:ext uri="{FF2B5EF4-FFF2-40B4-BE49-F238E27FC236}">
                <a16:creationId xmlns:a16="http://schemas.microsoft.com/office/drawing/2014/main" id="{B18E3391-3B2C-444D-9BA8-9ED6B5C5B6A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6781800" y="6553200"/>
            <a:ext cx="1066800" cy="168275"/>
          </a:xfrm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E70F425C-7AB3-4882-ABD4-7CEF1F50F331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4123" name="Text Box 27">
            <a:extLst>
              <a:ext uri="{FF2B5EF4-FFF2-40B4-BE49-F238E27FC236}">
                <a16:creationId xmlns:a16="http://schemas.microsoft.com/office/drawing/2014/main" id="{EE892C83-4A47-4765-81D0-FB6EC6017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6415088"/>
            <a:ext cx="104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b="1">
                <a:solidFill>
                  <a:schemeClr val="bg2"/>
                </a:solidFill>
              </a:rPr>
              <a:t>L/O/G/O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6B5083-F583-4FE6-9DEC-5295DD3EF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B5ACAD-3360-40D5-B838-03CAC3C4A2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1B8FD2-1BB8-4CAF-80E6-74A8C6677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B4FB953-995E-476C-A87E-B832271B88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D67580F-C4E0-4F82-AC81-76F1B082F693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6002C4-DA39-4078-82CB-68B0D5EAE94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152444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F06D051-8428-4EC2-8244-B65404A5D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6172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B8CA91-45A6-404E-99D9-6D90EF34F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6172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32A4F0-1E4F-44C0-8D2D-E3A0E9893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931CF8D-F2EA-494F-A95C-9F48D26EA5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9E323F9-5FD8-45C1-91EB-93DBC5C4040C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C10894-ECAC-4E63-8320-6B25C5AA71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137650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2C0363-F938-462A-8A44-357E1014F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461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2A31B7-F924-409B-AD3F-EA4A29F0DDD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533525"/>
            <a:ext cx="4038600" cy="50196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D85FCD-5E70-4824-A681-FB7EFE40A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533525"/>
            <a:ext cx="4038600" cy="50196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9F55B4-A728-491F-9D22-5224A5B3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35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14F5EC-F0F7-41F2-843D-71CB5AA6E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6135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CF5329D1-BC88-4371-9BEE-A7FBF12EA39D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9C8CBAD4-F9AD-4C54-8014-C862AAEBB6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1143000"/>
            <a:ext cx="8458200" cy="239713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198118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ECFE6-5A00-4CD6-8332-814020075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461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>
            <a:extLst>
              <a:ext uri="{FF2B5EF4-FFF2-40B4-BE49-F238E27FC236}">
                <a16:creationId xmlns:a16="http://schemas.microsoft.com/office/drawing/2014/main" id="{FA467052-1BCA-4CFD-B588-5B887A560673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57200" y="1533525"/>
            <a:ext cx="8229600" cy="5019675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E83AE4-7EB4-4669-B68C-D4DC025C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35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32D8B4C-D1D3-468A-BEF6-19B9021254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6135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8F883FD3-A953-4761-868D-6F88FD8E2FB8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A5AF58-4284-4D2F-9195-900ED7D47E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1143000"/>
            <a:ext cx="8458200" cy="239713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944493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D0073A-9559-4B16-B96A-D32B2BE6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461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>
            <a:extLst>
              <a:ext uri="{FF2B5EF4-FFF2-40B4-BE49-F238E27FC236}">
                <a16:creationId xmlns:a16="http://schemas.microsoft.com/office/drawing/2014/main" id="{6FBCD0F1-93FC-4FDE-B9BC-0F0680FF4598}"/>
              </a:ext>
            </a:extLst>
          </p:cNvPr>
          <p:cNvSpPr>
            <a:spLocks noGrp="1"/>
          </p:cNvSpPr>
          <p:nvPr>
            <p:ph type="chart" idx="1"/>
          </p:nvPr>
        </p:nvSpPr>
        <p:spPr>
          <a:xfrm>
            <a:off x="457200" y="1533525"/>
            <a:ext cx="8229600" cy="5019675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18728F-E061-4C19-A2F0-E54E9FF4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135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2CDE81A-410E-4F7F-B301-E894D540B5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6135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1E22E525-1E81-4BD6-A763-884E9A3213DC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CC3912-ABCF-4521-9CFD-C2478F2F405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1143000"/>
            <a:ext cx="8458200" cy="239713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565324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 flipH="1">
            <a:off x="8619344" y="6389688"/>
            <a:ext cx="327013" cy="23019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lvl="0">
              <a:defRPr sz="1200" b="1" spc="2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8655BC7-CADA-4A1A-ACEE-E2097F1D08BB}" type="slidenum">
              <a:rPr lang="id-ID" sz="896" b="0" smtClean="0">
                <a:latin typeface="Montserrat Semi Bold" panose="00000700000000000000" pitchFamily="50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d-ID" sz="896" b="0" dirty="0">
              <a:latin typeface="Montserrat Semi Bold" panose="00000700000000000000" pitchFamily="50" charset="0"/>
            </a:endParaRP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68494" y="769302"/>
            <a:ext cx="1968347" cy="2624460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345"/>
            </a:lvl1pPr>
          </a:lstStyle>
          <a:p>
            <a:pPr lvl="0"/>
            <a:endParaRPr lang="en-US" noProof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68494" y="3539452"/>
            <a:ext cx="1968347" cy="2624460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345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646110" y="769301"/>
            <a:ext cx="1968345" cy="2624460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345"/>
            </a:lvl1pPr>
          </a:lstStyle>
          <a:p>
            <a:pPr lvl="0"/>
            <a:endParaRPr lang="en-US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2646109" y="3539452"/>
            <a:ext cx="1968346" cy="2624460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345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1457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E7D42-5FE1-4F8C-80C1-9D8BE1B23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F1CD30-0023-4266-89A6-653E07066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891496-832B-4DE8-A942-EE65157E2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33E4FE-7B2E-46C4-80DC-225EF688F6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B066CBD-6428-44F0-89AD-2C83F996DB90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01F867-FE15-4193-BFF6-0D42C26A72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272422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BB260-DBD7-4B27-BD35-557F0D537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9F09D1-5A4A-46FA-8F6A-07EAC72F5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1100F8-67E5-4678-8F6F-6C02AF84D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F286C4-5DBC-4E17-80DC-F1D328C839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CE1F5F4-5F7B-47C0-AB06-E33741129B3E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E60A17-FC21-42E3-A1F5-4690AE5FFC8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25473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36B3B-3FFB-46C9-95D5-28F6F0036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1FA7A0-4AFE-452A-BB3A-207B7F2D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33525"/>
            <a:ext cx="4038600" cy="50196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72AB76-C231-4739-B392-849CD6929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533525"/>
            <a:ext cx="4038600" cy="50196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90011B-1742-4707-88E0-9B8697AA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CEB879-DFE6-4BDF-A47E-4F8EADCB68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753F962-9385-4F82-91A0-E0ADF5908E02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ED0F71C8-22BF-475D-B5C2-A2CEC88E19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579668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DA53C-C03C-43EA-BE18-3C50135D5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8F64B7-AD67-4F6E-BDC9-4B33C29A2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F61A8C-4702-44CA-83DA-7598A9A8B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D44E4-F4A3-4C81-84FB-A7C1057775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8C10918-7DD9-4FCC-9547-70F95FE395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69FFA5-4A97-4770-AAF4-64E4451DD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A02FE84-518F-4659-93DC-175233F8D9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360610C-5E18-44FC-BB75-A7ECB7E53369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499AAF67-89B1-494D-9EBF-30BB45AE06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728745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2A7F8-CF5E-42A9-B74B-33B0985FB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F77B43-6F38-4F58-8653-B33F7DACD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2A566C-B4B9-4AAB-98FE-712ADC375A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1B24FD-4AE4-49A5-9A05-2A6DC8EE50BE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ECE0CB-0CED-4E74-B75B-7FFE2E7C47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592336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216D3C-4ED2-47AB-98C2-40F80019B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94C6B08-C784-41D3-8BE9-C106B53D61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54278E2-4347-4B8A-B155-512EA80009B0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E06E466-DB20-4293-9D86-0EDB7D0C635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4195488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AABF0-E537-4D47-B106-E124F12B6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F6030A-C87F-420B-8188-C95DBB5CD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E10B0E-2D30-4A0F-B44A-07D4591491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50D2E5-47AF-43DA-ACB5-12B2B94C6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2DBA1A-91B0-45A1-BBBA-F0EE7D7EF5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379586-D9AA-4763-B639-B5EB14CEC3C6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5C9313F1-FB5C-4B58-9F07-FFE5F1FEF0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931513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32B8E9-CD8A-4A82-A6D1-24E9EA3B9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992EB9A-482D-4B35-8DFA-D7F9571F3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B52174-205C-45C1-99F0-C181BF3E7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431A74-4D5F-45A3-91D2-79F5B8F7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6D3C52-616A-43EA-99E7-B5B0699648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424C9BD-C13F-4A8B-9153-5DF3C3EBDE67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BDFC613E-EB0C-4207-815C-2C42E91A5E2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571997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bg1">
                <a:gamma/>
                <a:tint val="0"/>
                <a:invGamma/>
              </a:schemeClr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" name="Group 20">
            <a:extLst>
              <a:ext uri="{FF2B5EF4-FFF2-40B4-BE49-F238E27FC236}">
                <a16:creationId xmlns:a16="http://schemas.microsoft.com/office/drawing/2014/main" id="{AE8C49E8-821E-4569-A39B-7E04F51B5C6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447800"/>
            <a:chOff x="0" y="0"/>
            <a:chExt cx="5760" cy="912"/>
          </a:xfrm>
        </p:grpSpPr>
        <p:sp>
          <p:nvSpPr>
            <p:cNvPr id="1031" name="Rectangle 7">
              <a:extLst>
                <a:ext uri="{FF2B5EF4-FFF2-40B4-BE49-F238E27FC236}">
                  <a16:creationId xmlns:a16="http://schemas.microsoft.com/office/drawing/2014/main" id="{63AF22F8-0BB7-48E7-8FC0-3C21E3CB921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0" y="0"/>
              <a:ext cx="5760" cy="240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tint val="28627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2" name="Rectangle 8">
              <a:extLst>
                <a:ext uri="{FF2B5EF4-FFF2-40B4-BE49-F238E27FC236}">
                  <a16:creationId xmlns:a16="http://schemas.microsoft.com/office/drawing/2014/main" id="{25F55983-1B17-4179-BF6F-D290125C3895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1248" y="240"/>
              <a:ext cx="4512" cy="480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3" name="Rectangle 9">
              <a:extLst>
                <a:ext uri="{FF2B5EF4-FFF2-40B4-BE49-F238E27FC236}">
                  <a16:creationId xmlns:a16="http://schemas.microsoft.com/office/drawing/2014/main" id="{CA4C7460-D4F1-4AF6-91CF-6FA9D84B7DD4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0" y="720"/>
              <a:ext cx="5760" cy="1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1050" name="Picture 26">
            <a:extLst>
              <a:ext uri="{FF2B5EF4-FFF2-40B4-BE49-F238E27FC236}">
                <a16:creationId xmlns:a16="http://schemas.microsoft.com/office/drawing/2014/main" id="{AB2E4037-9057-4D2C-AE9A-CD6A01B17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77788"/>
            <a:ext cx="10668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>
            <a:extLst>
              <a:ext uri="{FF2B5EF4-FFF2-40B4-BE49-F238E27FC236}">
                <a16:creationId xmlns:a16="http://schemas.microsoft.com/office/drawing/2014/main" id="{9604A84C-F237-4A71-A41D-6053DD9B3D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D7BA758-00DD-4563-AA51-5DAE7343F2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33525"/>
            <a:ext cx="8229600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38F7227-FECB-4103-A3D7-12DAFB59FB2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613525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 alt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9D35BA1-15E2-47B9-A36C-90192FBEFA3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613525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8F6733CD-15CD-42E0-879A-CF616259BA5A}" type="slidenum">
              <a:rPr lang="en-US" altLang="ru-RU"/>
              <a:pPr/>
              <a:t>‹#›</a:t>
            </a:fld>
            <a:endParaRPr lang="en-US" altLang="ru-RU"/>
          </a:p>
        </p:txBody>
      </p:sp>
      <p:pic>
        <p:nvPicPr>
          <p:cNvPr id="1048" name="Picture 24">
            <a:extLst>
              <a:ext uri="{FF2B5EF4-FFF2-40B4-BE49-F238E27FC236}">
                <a16:creationId xmlns:a16="http://schemas.microsoft.com/office/drawing/2014/main" id="{F13CEB1E-851D-42D9-82CC-5F403B790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95250"/>
            <a:ext cx="673100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>
            <a:extLst>
              <a:ext uri="{FF2B5EF4-FFF2-40B4-BE49-F238E27FC236}">
                <a16:creationId xmlns:a16="http://schemas.microsoft.com/office/drawing/2014/main" id="{3F60B93F-E02B-43F4-B334-F434C7FC8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"/>
          <a:stretch>
            <a:fillRect/>
          </a:stretch>
        </p:blipFill>
        <p:spPr bwMode="auto">
          <a:xfrm>
            <a:off x="8001000" y="311150"/>
            <a:ext cx="9144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1" name="Rectangle 27">
            <a:extLst>
              <a:ext uri="{FF2B5EF4-FFF2-40B4-BE49-F238E27FC236}">
                <a16:creationId xmlns:a16="http://schemas.microsoft.com/office/drawing/2014/main" id="{1D04C65D-7CFB-4BC7-A1F6-07666C1E35B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1143000"/>
            <a:ext cx="8458200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2"/>
                </a:solidFill>
              </a:defRPr>
            </a:lvl1pPr>
          </a:lstStyle>
          <a:p>
            <a:r>
              <a:rPr lang="en-US" altLang="ru-RU"/>
              <a:t>www.themegallery.com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1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F2A51-3118-4D93-A52E-B073A7448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2623" y="3429000"/>
            <a:ext cx="3878753" cy="746125"/>
          </a:xfrm>
        </p:spPr>
        <p:txBody>
          <a:bodyPr/>
          <a:lstStyle/>
          <a:p>
            <a:pPr algn="ctr"/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ДОУ №14 </a:t>
            </a:r>
            <a:b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г. Липецка</a:t>
            </a:r>
            <a:b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ru-RU" sz="6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User\Desktop\lipeckaya_coa_small.png">
            <a:extLst>
              <a:ext uri="{FF2B5EF4-FFF2-40B4-BE49-F238E27FC236}">
                <a16:creationId xmlns:a16="http://schemas.microsoft.com/office/drawing/2014/main" id="{E62ACCC0-2A2D-478D-ADB1-DDAC5E5DD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517232"/>
            <a:ext cx="936542" cy="118334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C9318498-A1CF-4F0C-BC43-3324EEA13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5533285"/>
            <a:ext cx="1210588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5" name="Прямоугольник 12">
            <a:extLst>
              <a:ext uri="{FF2B5EF4-FFF2-40B4-BE49-F238E27FC236}">
                <a16:creationId xmlns:a16="http://schemas.microsoft.com/office/drawing/2014/main" id="{DC27BCCE-8D6D-48AE-BC7B-01BD3C0FD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2415" y="514028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2"/>
                </a:solidFill>
              </a:rPr>
              <a:t>область</a:t>
            </a:r>
          </a:p>
        </p:txBody>
      </p:sp>
      <p:pic>
        <p:nvPicPr>
          <p:cNvPr id="6" name="Picture 2" descr="C:\Users\User\Desktop\logo.png">
            <a:extLst>
              <a:ext uri="{FF2B5EF4-FFF2-40B4-BE49-F238E27FC236}">
                <a16:creationId xmlns:a16="http://schemas.microsoft.com/office/drawing/2014/main" id="{CFB19E83-7DC2-43FF-920F-1FC3EA422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25751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5463AC-AD70-4FE2-BDFE-65C91E31E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9" y="332097"/>
            <a:ext cx="1284879" cy="89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2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4748" y="0"/>
            <a:ext cx="7827026" cy="1484784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«Подготовка педагогических работников к образовательной деятельности с использованием  ресурсов электронной библиотеки»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7" name="Picture 2" descr="C:\Users\User\Desktop\logo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340" y="6205329"/>
            <a:ext cx="412672" cy="4624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95735" y="1560060"/>
            <a:ext cx="48965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Замеры времени по процессу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10351" b="47032"/>
          <a:stretch/>
        </p:blipFill>
        <p:spPr>
          <a:xfrm>
            <a:off x="577816" y="2209850"/>
            <a:ext cx="3235837" cy="40054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r="7824" b="46142"/>
          <a:stretch/>
        </p:blipFill>
        <p:spPr>
          <a:xfrm>
            <a:off x="4293839" y="2199870"/>
            <a:ext cx="3235837" cy="40054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4FEEA8-A979-43B8-8D16-95FC849FDF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3" y="396497"/>
            <a:ext cx="959785" cy="665451"/>
          </a:xfrm>
          <a:prstGeom prst="rect">
            <a:avLst/>
          </a:prstGeom>
        </p:spPr>
      </p:pic>
      <p:sp>
        <p:nvSpPr>
          <p:cNvPr id="9" name="Прямоугольник 12">
            <a:extLst>
              <a:ext uri="{FF2B5EF4-FFF2-40B4-BE49-F238E27FC236}">
                <a16:creationId xmlns:a16="http://schemas.microsoft.com/office/drawing/2014/main" id="{14E991CD-AC1F-4568-8550-4A20A644E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1829" y="6203179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область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091EE6-DA09-4E90-BF43-B4E1AB7132B6}"/>
              </a:ext>
            </a:extLst>
          </p:cNvPr>
          <p:cNvSpPr txBox="1"/>
          <p:nvPr/>
        </p:nvSpPr>
        <p:spPr>
          <a:xfrm>
            <a:off x="3419872" y="306743"/>
            <a:ext cx="19682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3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49D585-CE5F-4116-8FE4-0A34C1AE0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42" y="179909"/>
            <a:ext cx="1286367" cy="890093"/>
          </a:xfrm>
          <a:prstGeom prst="rect">
            <a:avLst/>
          </a:prstGeom>
        </p:spPr>
      </p:pic>
      <p:pic>
        <p:nvPicPr>
          <p:cNvPr id="8" name="Picture 2" descr="C:\Users\User\Desktop\logo.png">
            <a:extLst>
              <a:ext uri="{FF2B5EF4-FFF2-40B4-BE49-F238E27FC236}">
                <a16:creationId xmlns:a16="http://schemas.microsoft.com/office/drawing/2014/main" id="{2A4AF0C0-01BB-4B36-9099-4778449C7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12">
            <a:extLst>
              <a:ext uri="{FF2B5EF4-FFF2-40B4-BE49-F238E27FC236}">
                <a16:creationId xmlns:a16="http://schemas.microsoft.com/office/drawing/2014/main" id="{CDCDE9DB-38FF-40A5-A1DE-9BBEB6F69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5455" y="6130073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область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1CDD1-EE56-4992-BCA0-F20857CBB9C3}"/>
              </a:ext>
            </a:extLst>
          </p:cNvPr>
          <p:cNvSpPr txBox="1"/>
          <p:nvPr/>
        </p:nvSpPr>
        <p:spPr>
          <a:xfrm>
            <a:off x="318252" y="1988840"/>
            <a:ext cx="85198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текущего состояния процесса подготовки педагогических работников к образовательной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61655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59886" y="5419189"/>
            <a:ext cx="50312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2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протекания процесса – 1час 30 мин.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5574" y="2522901"/>
            <a:ext cx="1470441" cy="12797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165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темы, цели и задач НОД 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1493333" y="2970949"/>
            <a:ext cx="585768" cy="36201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6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7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35848" y="2581718"/>
            <a:ext cx="1414942" cy="12209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165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Определние применяемых методов и приёмов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3450893" y="2970950"/>
            <a:ext cx="521599" cy="36201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6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7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80623" y="2582667"/>
            <a:ext cx="1310537" cy="13191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материала</a:t>
            </a:r>
            <a:endParaRPr lang="ru-RU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5323180" y="2970949"/>
            <a:ext cx="537889" cy="36201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6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7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20993" y="2580770"/>
            <a:ext cx="1394546" cy="12688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165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развивающей среды для НОД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035848" y="4055937"/>
            <a:ext cx="1409496" cy="5438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мин.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820993" y="4030812"/>
            <a:ext cx="1394545" cy="560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 мин.</a:t>
            </a:r>
            <a:endParaRPr lang="ru-RU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7" name="Picture 2" descr="C:\Users\User\Desktop\logo.png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538" y="6175833"/>
            <a:ext cx="412672" cy="4624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Текстовое поле 14"/>
          <p:cNvSpPr txBox="1"/>
          <p:nvPr/>
        </p:nvSpPr>
        <p:spPr>
          <a:xfrm>
            <a:off x="1007476" y="-53129"/>
            <a:ext cx="743188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«Подготовка педагогических работников к образовательной деятельности с использованием  ресурсов электронной библиотеки»</a:t>
            </a:r>
            <a:endParaRPr lang="ru-RU" alt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693837" y="2580770"/>
            <a:ext cx="1452382" cy="13105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165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динамических пауз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7215538" y="2998837"/>
            <a:ext cx="529967" cy="36201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6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7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584" y="4020361"/>
            <a:ext cx="1457749" cy="5438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мин.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967089" y="4030812"/>
            <a:ext cx="1332159" cy="560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60 мин.</a:t>
            </a:r>
            <a:endParaRPr lang="ru-RU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693838" y="4039825"/>
            <a:ext cx="1414578" cy="560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мин.</a:t>
            </a:r>
            <a:endParaRPr lang="ru-RU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DEEA53B-E5B6-4712-9319-630D80AFA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" y="405118"/>
            <a:ext cx="959785" cy="665451"/>
          </a:xfrm>
          <a:prstGeom prst="rect">
            <a:avLst/>
          </a:prstGeom>
        </p:spPr>
      </p:pic>
      <p:sp>
        <p:nvSpPr>
          <p:cNvPr id="25" name="Прямоугольник 12">
            <a:extLst>
              <a:ext uri="{FF2B5EF4-FFF2-40B4-BE49-F238E27FC236}">
                <a16:creationId xmlns:a16="http://schemas.microsoft.com/office/drawing/2014/main" id="{2BD3072C-B92A-4A4F-A119-1D0C1056F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5455" y="6130073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область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E0BC95-FD39-4EAE-9C6B-8F478545229F}"/>
              </a:ext>
            </a:extLst>
          </p:cNvPr>
          <p:cNvSpPr txBox="1"/>
          <p:nvPr/>
        </p:nvSpPr>
        <p:spPr>
          <a:xfrm>
            <a:off x="2079101" y="1678371"/>
            <a:ext cx="46071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текущего состояния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091EE6-DA09-4E90-BF43-B4E1AB7132B6}"/>
              </a:ext>
            </a:extLst>
          </p:cNvPr>
          <p:cNvSpPr txBox="1"/>
          <p:nvPr/>
        </p:nvSpPr>
        <p:spPr>
          <a:xfrm>
            <a:off x="3419872" y="306743"/>
            <a:ext cx="19682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4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49D585-CE5F-4116-8FE4-0A34C1AE0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42" y="179909"/>
            <a:ext cx="1286367" cy="890093"/>
          </a:xfrm>
          <a:prstGeom prst="rect">
            <a:avLst/>
          </a:prstGeom>
        </p:spPr>
      </p:pic>
      <p:pic>
        <p:nvPicPr>
          <p:cNvPr id="8" name="Picture 2" descr="C:\Users\User\Desktop\logo.png">
            <a:extLst>
              <a:ext uri="{FF2B5EF4-FFF2-40B4-BE49-F238E27FC236}">
                <a16:creationId xmlns:a16="http://schemas.microsoft.com/office/drawing/2014/main" id="{2A4AF0C0-01BB-4B36-9099-4778449C7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12">
            <a:extLst>
              <a:ext uri="{FF2B5EF4-FFF2-40B4-BE49-F238E27FC236}">
                <a16:creationId xmlns:a16="http://schemas.microsoft.com/office/drawing/2014/main" id="{CDCDE9DB-38FF-40A5-A1DE-9BBEB6F69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5455" y="6130073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область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1CDD1-EE56-4992-BCA0-F20857CBB9C3}"/>
              </a:ext>
            </a:extLst>
          </p:cNvPr>
          <p:cNvSpPr txBox="1"/>
          <p:nvPr/>
        </p:nvSpPr>
        <p:spPr>
          <a:xfrm>
            <a:off x="318252" y="1988840"/>
            <a:ext cx="85198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пирамиды </a:t>
            </a:r>
          </a:p>
          <a:p>
            <a:pPr algn="ctr">
              <a:defRPr/>
            </a:pPr>
            <a:r>
              <a:rPr lang="ru-RU" alt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 в процессе подготовки педагогических работников к образовательной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62434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>
            <a:extLst>
              <a:ext uri="{FF2B5EF4-FFF2-40B4-BE49-F238E27FC236}">
                <a16:creationId xmlns:a16="http://schemas.microsoft.com/office/drawing/2014/main" id="{42FF9E00-5516-47DE-BC14-E8EA972C2A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1640" y="321019"/>
            <a:ext cx="7105599" cy="746125"/>
          </a:xfrm>
        </p:spPr>
        <p:txBody>
          <a:bodyPr/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«Подготовка педагогических работников к образовательной деятельности с использованием  ресурсов электронной библиотеки»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0493" name="Group 13">
            <a:extLst>
              <a:ext uri="{FF2B5EF4-FFF2-40B4-BE49-F238E27FC236}">
                <a16:creationId xmlns:a16="http://schemas.microsoft.com/office/drawing/2014/main" id="{1DE76C49-F8DA-41D5-A543-391B01544503}"/>
              </a:ext>
            </a:extLst>
          </p:cNvPr>
          <p:cNvGrpSpPr>
            <a:grpSpLocks/>
          </p:cNvGrpSpPr>
          <p:nvPr/>
        </p:nvGrpSpPr>
        <p:grpSpPr bwMode="auto">
          <a:xfrm>
            <a:off x="1619672" y="4871894"/>
            <a:ext cx="5530157" cy="1730031"/>
            <a:chOff x="471" y="272"/>
            <a:chExt cx="1161" cy="1539"/>
          </a:xfrm>
        </p:grpSpPr>
        <p:sp>
          <p:nvSpPr>
            <p:cNvPr id="20494" name="Oval 14">
              <a:extLst>
                <a:ext uri="{FF2B5EF4-FFF2-40B4-BE49-F238E27FC236}">
                  <a16:creationId xmlns:a16="http://schemas.microsoft.com/office/drawing/2014/main" id="{3B5EEFFB-88F9-42D2-AF9A-536337A17AAF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C1CF9D">
                    <a:gamma/>
                    <a:tint val="42353"/>
                    <a:invGamma/>
                  </a:srgbClr>
                </a:gs>
                <a:gs pos="100000">
                  <a:srgbClr val="C1CF9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495" name="AutoShape 15">
              <a:extLst>
                <a:ext uri="{FF2B5EF4-FFF2-40B4-BE49-F238E27FC236}">
                  <a16:creationId xmlns:a16="http://schemas.microsoft.com/office/drawing/2014/main" id="{08F3889E-2808-41FB-BFCA-347F8D7764FF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0496" name="Group 16">
            <a:extLst>
              <a:ext uri="{FF2B5EF4-FFF2-40B4-BE49-F238E27FC236}">
                <a16:creationId xmlns:a16="http://schemas.microsoft.com/office/drawing/2014/main" id="{BBEF9BE8-1CFF-4090-9CB3-583CA9009EA7}"/>
              </a:ext>
            </a:extLst>
          </p:cNvPr>
          <p:cNvGrpSpPr>
            <a:grpSpLocks/>
          </p:cNvGrpSpPr>
          <p:nvPr/>
        </p:nvGrpSpPr>
        <p:grpSpPr bwMode="auto">
          <a:xfrm>
            <a:off x="2110657" y="3588309"/>
            <a:ext cx="4557713" cy="1593850"/>
            <a:chOff x="471" y="272"/>
            <a:chExt cx="1161" cy="1539"/>
          </a:xfrm>
        </p:grpSpPr>
        <p:sp>
          <p:nvSpPr>
            <p:cNvPr id="20497" name="Oval 17">
              <a:extLst>
                <a:ext uri="{FF2B5EF4-FFF2-40B4-BE49-F238E27FC236}">
                  <a16:creationId xmlns:a16="http://schemas.microsoft.com/office/drawing/2014/main" id="{09EA83C1-C496-44F8-88B7-20F29335D412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C1CF9D">
                    <a:gamma/>
                    <a:tint val="42353"/>
                    <a:invGamma/>
                  </a:srgbClr>
                </a:gs>
                <a:gs pos="100000">
                  <a:srgbClr val="C1CF9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498" name="AutoShape 18">
              <a:extLst>
                <a:ext uri="{FF2B5EF4-FFF2-40B4-BE49-F238E27FC236}">
                  <a16:creationId xmlns:a16="http://schemas.microsoft.com/office/drawing/2014/main" id="{8A50979A-95DF-4C3E-BCBE-C7987632CBC7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>
                    <a:alpha val="50000"/>
                  </a:schemeClr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0499" name="Group 19">
            <a:extLst>
              <a:ext uri="{FF2B5EF4-FFF2-40B4-BE49-F238E27FC236}">
                <a16:creationId xmlns:a16="http://schemas.microsoft.com/office/drawing/2014/main" id="{B4A35095-9AAA-445D-9251-A93D39B0A74F}"/>
              </a:ext>
            </a:extLst>
          </p:cNvPr>
          <p:cNvGrpSpPr>
            <a:grpSpLocks/>
          </p:cNvGrpSpPr>
          <p:nvPr/>
        </p:nvGrpSpPr>
        <p:grpSpPr bwMode="auto">
          <a:xfrm>
            <a:off x="2566379" y="2358923"/>
            <a:ext cx="3505526" cy="1593850"/>
            <a:chOff x="471" y="272"/>
            <a:chExt cx="1161" cy="1539"/>
          </a:xfrm>
        </p:grpSpPr>
        <p:sp>
          <p:nvSpPr>
            <p:cNvPr id="20500" name="Oval 20">
              <a:extLst>
                <a:ext uri="{FF2B5EF4-FFF2-40B4-BE49-F238E27FC236}">
                  <a16:creationId xmlns:a16="http://schemas.microsoft.com/office/drawing/2014/main" id="{1B45E54E-B982-4D65-B1ED-E53368B3A934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C1CF9D">
                    <a:gamma/>
                    <a:tint val="42353"/>
                    <a:invGamma/>
                  </a:srgbClr>
                </a:gs>
                <a:gs pos="100000">
                  <a:srgbClr val="C1CF9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01" name="AutoShape 21">
              <a:extLst>
                <a:ext uri="{FF2B5EF4-FFF2-40B4-BE49-F238E27FC236}">
                  <a16:creationId xmlns:a16="http://schemas.microsoft.com/office/drawing/2014/main" id="{2ABD2525-95BF-4192-B5E7-5572C51C9919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>
                    <a:alpha val="50000"/>
                  </a:schemeClr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0502" name="Text Box 22">
            <a:extLst>
              <a:ext uri="{FF2B5EF4-FFF2-40B4-BE49-F238E27FC236}">
                <a16:creationId xmlns:a16="http://schemas.microsoft.com/office/drawing/2014/main" id="{13D1E53E-1BEF-4A50-9614-E98E15FE9CA2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2660430" y="2977932"/>
            <a:ext cx="3422650" cy="10156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скорость и сбои в сети Интернет. Внеплановый сбой электроэнергии</a:t>
            </a:r>
            <a:r>
              <a:rPr lang="ru-RU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503" name="Text Box 23">
            <a:extLst>
              <a:ext uri="{FF2B5EF4-FFF2-40B4-BE49-F238E27FC236}">
                <a16:creationId xmlns:a16="http://schemas.microsoft.com/office/drawing/2014/main" id="{46DE1CC4-B22B-44AF-A857-D58BE9B4DD94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2506050" y="4079443"/>
            <a:ext cx="3861825" cy="10156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объём хранения бумажной информации (картотеки).</a:t>
            </a:r>
          </a:p>
        </p:txBody>
      </p:sp>
      <p:sp>
        <p:nvSpPr>
          <p:cNvPr id="20504" name="Text Box 24">
            <a:extLst>
              <a:ext uri="{FF2B5EF4-FFF2-40B4-BE49-F238E27FC236}">
                <a16:creationId xmlns:a16="http://schemas.microsoft.com/office/drawing/2014/main" id="{A48B0556-6C64-42BB-A3A4-31A78C292141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2479671" y="5599340"/>
            <a:ext cx="3784168" cy="707886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Нерациональная затрата энергии педагога при подготовки к НОД.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3151ED3-358F-41FA-93A3-D90D39CFF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3" y="249980"/>
            <a:ext cx="1286367" cy="890093"/>
          </a:xfrm>
          <a:prstGeom prst="rect">
            <a:avLst/>
          </a:prstGeom>
        </p:spPr>
      </p:pic>
      <p:sp>
        <p:nvSpPr>
          <p:cNvPr id="2" name="Взрыв: 8 точек 1">
            <a:extLst>
              <a:ext uri="{FF2B5EF4-FFF2-40B4-BE49-F238E27FC236}">
                <a16:creationId xmlns:a16="http://schemas.microsoft.com/office/drawing/2014/main" id="{67791483-9EFD-4CB3-9096-F1B7EA91FD63}"/>
              </a:ext>
            </a:extLst>
          </p:cNvPr>
          <p:cNvSpPr/>
          <p:nvPr/>
        </p:nvSpPr>
        <p:spPr>
          <a:xfrm>
            <a:off x="1103308" y="4944823"/>
            <a:ext cx="914400" cy="9144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Взрыв: 8 точек 2">
            <a:extLst>
              <a:ext uri="{FF2B5EF4-FFF2-40B4-BE49-F238E27FC236}">
                <a16:creationId xmlns:a16="http://schemas.microsoft.com/office/drawing/2014/main" id="{33F419B2-5AB5-4553-9562-8002900031C1}"/>
              </a:ext>
            </a:extLst>
          </p:cNvPr>
          <p:cNvSpPr/>
          <p:nvPr/>
        </p:nvSpPr>
        <p:spPr>
          <a:xfrm>
            <a:off x="6438559" y="3540313"/>
            <a:ext cx="914400" cy="9144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" name="Взрыв: 8 точек 3">
            <a:extLst>
              <a:ext uri="{FF2B5EF4-FFF2-40B4-BE49-F238E27FC236}">
                <a16:creationId xmlns:a16="http://schemas.microsoft.com/office/drawing/2014/main" id="{62490416-6AD8-4145-B1E0-30B26A0EE56C}"/>
              </a:ext>
            </a:extLst>
          </p:cNvPr>
          <p:cNvSpPr/>
          <p:nvPr/>
        </p:nvSpPr>
        <p:spPr>
          <a:xfrm>
            <a:off x="2094620" y="2298907"/>
            <a:ext cx="914400" cy="9144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1" name="Picture 2" descr="C:\Users\User\Desktop\logo.png">
            <a:extLst>
              <a:ext uri="{FF2B5EF4-FFF2-40B4-BE49-F238E27FC236}">
                <a16:creationId xmlns:a16="http://schemas.microsoft.com/office/drawing/2014/main" id="{BF62416E-E5F5-48E2-B81B-0E071E234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12">
            <a:extLst>
              <a:ext uri="{FF2B5EF4-FFF2-40B4-BE49-F238E27FC236}">
                <a16:creationId xmlns:a16="http://schemas.microsoft.com/office/drawing/2014/main" id="{831B2FC5-9BC1-402B-BAB5-4DAEC37C2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5455" y="6130073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область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7784CE-297A-4B4B-A71A-EB6C9F5ACC4B}"/>
              </a:ext>
            </a:extLst>
          </p:cNvPr>
          <p:cNvSpPr txBox="1"/>
          <p:nvPr/>
        </p:nvSpPr>
        <p:spPr>
          <a:xfrm>
            <a:off x="2017708" y="158320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Пирамида проблем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091EE6-DA09-4E90-BF43-B4E1AB7132B6}"/>
              </a:ext>
            </a:extLst>
          </p:cNvPr>
          <p:cNvSpPr txBox="1"/>
          <p:nvPr/>
        </p:nvSpPr>
        <p:spPr>
          <a:xfrm>
            <a:off x="3419872" y="306743"/>
            <a:ext cx="19682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5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49D585-CE5F-4116-8FE4-0A34C1AE0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42" y="179909"/>
            <a:ext cx="1286367" cy="890093"/>
          </a:xfrm>
          <a:prstGeom prst="rect">
            <a:avLst/>
          </a:prstGeom>
        </p:spPr>
      </p:pic>
      <p:pic>
        <p:nvPicPr>
          <p:cNvPr id="8" name="Picture 2" descr="C:\Users\User\Desktop\logo.png">
            <a:extLst>
              <a:ext uri="{FF2B5EF4-FFF2-40B4-BE49-F238E27FC236}">
                <a16:creationId xmlns:a16="http://schemas.microsoft.com/office/drawing/2014/main" id="{2A4AF0C0-01BB-4B36-9099-4778449C7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12">
            <a:extLst>
              <a:ext uri="{FF2B5EF4-FFF2-40B4-BE49-F238E27FC236}">
                <a16:creationId xmlns:a16="http://schemas.microsoft.com/office/drawing/2014/main" id="{CDCDE9DB-38FF-40A5-A1DE-9BBEB6F69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5455" y="6130073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область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1CDD1-EE56-4992-BCA0-F20857CBB9C3}"/>
              </a:ext>
            </a:extLst>
          </p:cNvPr>
          <p:cNvSpPr txBox="1"/>
          <p:nvPr/>
        </p:nvSpPr>
        <p:spPr>
          <a:xfrm>
            <a:off x="318252" y="1988840"/>
            <a:ext cx="85198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решения проблем процесса подготовки педагогических работников к образовательной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95405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bg1">
                <a:gamma/>
                <a:tint val="0"/>
                <a:invGamma/>
              </a:schemeClr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5371" y="334278"/>
            <a:ext cx="7241204" cy="71245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«Подготовка педагогических работников к образовательной деятельности с использованием  ресурсов электронной библиотеки»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7" name="Picture 2" descr="C:\Users\User\Desktop\logo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75833"/>
            <a:ext cx="412672" cy="4624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DBDCA61F-C333-4DC6-9BC1-E61D2A720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053740"/>
              </p:ext>
            </p:extLst>
          </p:nvPr>
        </p:nvGraphicFramePr>
        <p:xfrm>
          <a:off x="222226" y="1931651"/>
          <a:ext cx="8444004" cy="4813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4114">
                  <a:extLst>
                    <a:ext uri="{9D8B030D-6E8A-4147-A177-3AD203B41FA5}">
                      <a16:colId xmlns:a16="http://schemas.microsoft.com/office/drawing/2014/main" val="108882216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3764813999"/>
                    </a:ext>
                  </a:extLst>
                </a:gridCol>
                <a:gridCol w="3195634">
                  <a:extLst>
                    <a:ext uri="{9D8B030D-6E8A-4147-A177-3AD203B41FA5}">
                      <a16:colId xmlns:a16="http://schemas.microsoft.com/office/drawing/2014/main" val="2253296391"/>
                    </a:ext>
                  </a:extLst>
                </a:gridCol>
              </a:tblGrid>
              <a:tr h="493404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 </a:t>
                      </a:r>
                    </a:p>
                  </a:txBody>
                  <a:tcPr marL="68304" marR="68304" marT="34152" marB="34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Первопричина </a:t>
                      </a:r>
                    </a:p>
                  </a:txBody>
                  <a:tcPr marL="68304" marR="68304" marT="34152" marB="34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решения</a:t>
                      </a:r>
                    </a:p>
                  </a:txBody>
                  <a:tcPr marL="68304" marR="68304" marT="34152" marB="34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5637567"/>
                  </a:ext>
                </a:extLst>
              </a:tr>
              <a:tr h="433339"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 тратит много времени на поиск нужной информации при подготовке к образовательной деятельности</a:t>
                      </a:r>
                    </a:p>
                  </a:txBody>
                  <a:tcPr marL="68304" marR="68304" marT="34152" marB="34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Большой поток информации</a:t>
                      </a:r>
                    </a:p>
                  </a:txBody>
                  <a:tcPr marL="68304" marR="68304" marT="34152" marB="34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электронной библиотеки</a:t>
                      </a:r>
                    </a:p>
                  </a:txBody>
                  <a:tcPr marL="68304" marR="68304" marT="34152" marB="34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302617"/>
                  </a:ext>
                </a:extLst>
              </a:tr>
              <a:tr h="744758"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Необходимость подготовки педагога к разным видам образовательной деятельности</a:t>
                      </a:r>
                    </a:p>
                  </a:txBody>
                  <a:tcPr marL="68304" marR="68304" marT="34152" marB="34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4" marR="68304" marT="34152" marB="34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Систематизация материалов электронной библиотеки по образовательным областям и возрастам</a:t>
                      </a:r>
                    </a:p>
                  </a:txBody>
                  <a:tcPr marL="68304" marR="68304" marT="34152" marB="34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014862"/>
                  </a:ext>
                </a:extLst>
              </a:tr>
              <a:tr h="1017066"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Обязательная подготовка наглядного, демонстрационного и художественного материала к образовательной деятельности</a:t>
                      </a:r>
                    </a:p>
                  </a:txBody>
                  <a:tcPr marL="68304" marR="68304" marT="34152" marB="34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4" marR="68304" marT="34152" marB="34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Систематизация по видам деятельности</a:t>
                      </a:r>
                    </a:p>
                  </a:txBody>
                  <a:tcPr marL="68304" marR="68304" marT="34152" marB="34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730083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2C46DC-02AC-449C-83AD-E180CE1CD4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6" y="396497"/>
            <a:ext cx="959785" cy="665451"/>
          </a:xfrm>
          <a:prstGeom prst="rect">
            <a:avLst/>
          </a:prstGeom>
        </p:spPr>
      </p:pic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3B91F409-4328-46E5-BC66-564D5E486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5455" y="6130073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область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FF6FDD-36CA-4D2E-BCBC-C2FABEC511F1}"/>
              </a:ext>
            </a:extLst>
          </p:cNvPr>
          <p:cNvSpPr txBox="1"/>
          <p:nvPr/>
        </p:nvSpPr>
        <p:spPr>
          <a:xfrm>
            <a:off x="2195736" y="140551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решения проблем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55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091EE6-DA09-4E90-BF43-B4E1AB7132B6}"/>
              </a:ext>
            </a:extLst>
          </p:cNvPr>
          <p:cNvSpPr txBox="1"/>
          <p:nvPr/>
        </p:nvSpPr>
        <p:spPr>
          <a:xfrm>
            <a:off x="3419872" y="306743"/>
            <a:ext cx="19682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6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49D585-CE5F-4116-8FE4-0A34C1AE0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42" y="179909"/>
            <a:ext cx="1286367" cy="890093"/>
          </a:xfrm>
          <a:prstGeom prst="rect">
            <a:avLst/>
          </a:prstGeom>
        </p:spPr>
      </p:pic>
      <p:pic>
        <p:nvPicPr>
          <p:cNvPr id="8" name="Picture 2" descr="C:\Users\User\Desktop\logo.png">
            <a:extLst>
              <a:ext uri="{FF2B5EF4-FFF2-40B4-BE49-F238E27FC236}">
                <a16:creationId xmlns:a16="http://schemas.microsoft.com/office/drawing/2014/main" id="{2A4AF0C0-01BB-4B36-9099-4778449C7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12">
            <a:extLst>
              <a:ext uri="{FF2B5EF4-FFF2-40B4-BE49-F238E27FC236}">
                <a16:creationId xmlns:a16="http://schemas.microsoft.com/office/drawing/2014/main" id="{CDCDE9DB-38FF-40A5-A1DE-9BBEB6F69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5455" y="6130073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область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1CDD1-EE56-4992-BCA0-F20857CBB9C3}"/>
              </a:ext>
            </a:extLst>
          </p:cNvPr>
          <p:cNvSpPr txBox="1"/>
          <p:nvPr/>
        </p:nvSpPr>
        <p:spPr>
          <a:xfrm>
            <a:off x="318252" y="1988840"/>
            <a:ext cx="85198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идеального состояния процесса подготовки педагогических работников к образовательной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3487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bg1">
                <a:gamma/>
                <a:tint val="0"/>
                <a:invGamma/>
              </a:schemeClr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59887" y="5419189"/>
            <a:ext cx="47424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2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протекания процесса – 15 мин.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1440" y="2182273"/>
            <a:ext cx="1414468" cy="15835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165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тема, цели и задач НОД 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1992805" y="2966118"/>
            <a:ext cx="585768" cy="36201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6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7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41874" y="2182274"/>
            <a:ext cx="1414942" cy="15835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165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Определние применяемых методов и приёмов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4157686" y="2914894"/>
            <a:ext cx="521599" cy="36201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6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7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9492" y="2182273"/>
            <a:ext cx="1579113" cy="1583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материала в электронной библиотеке согласно каталогу</a:t>
            </a:r>
            <a:endParaRPr lang="ru-RU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62561" y="3912585"/>
            <a:ext cx="1302447" cy="5438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мин.</a:t>
            </a:r>
          </a:p>
        </p:txBody>
      </p:sp>
      <p:pic>
        <p:nvPicPr>
          <p:cNvPr id="30727" name="Picture 2" descr="C:\Users\User\Desktop\logo.png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792" y="6130073"/>
            <a:ext cx="412672" cy="4624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Текстовое поле 14"/>
          <p:cNvSpPr txBox="1"/>
          <p:nvPr/>
        </p:nvSpPr>
        <p:spPr>
          <a:xfrm>
            <a:off x="1053153" y="0"/>
            <a:ext cx="743188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«Подготовка педагогических работников к образовательной деятельности с использованием  ресурсов электронной библиотеки»</a:t>
            </a:r>
            <a:endParaRPr lang="ru-RU" alt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77450" y="3912585"/>
            <a:ext cx="1302447" cy="5438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45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мин.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671895" y="3912585"/>
            <a:ext cx="1551881" cy="5438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мин.</a:t>
            </a:r>
            <a:endParaRPr lang="ru-RU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FB0AC3-1AB6-4B2E-927E-5CCD0BB18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" y="353956"/>
            <a:ext cx="959785" cy="6654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93A100-833E-4348-9517-0D6EE17DA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352" y="2883958"/>
            <a:ext cx="541928" cy="405307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F0C13A-86E0-4CC5-9F1D-4A76A9924FA6}"/>
              </a:ext>
            </a:extLst>
          </p:cNvPr>
          <p:cNvSpPr/>
          <p:nvPr/>
        </p:nvSpPr>
        <p:spPr>
          <a:xfrm>
            <a:off x="6955463" y="2182273"/>
            <a:ext cx="1239913" cy="1583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165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развивающей среды для НОД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5530E2B-D455-4518-A206-B7F818CA780F}"/>
              </a:ext>
            </a:extLst>
          </p:cNvPr>
          <p:cNvSpPr/>
          <p:nvPr/>
        </p:nvSpPr>
        <p:spPr>
          <a:xfrm>
            <a:off x="6955463" y="3912585"/>
            <a:ext cx="1302447" cy="5438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мин.</a:t>
            </a:r>
          </a:p>
        </p:txBody>
      </p:sp>
      <p:sp>
        <p:nvSpPr>
          <p:cNvPr id="20" name="Прямоугольник 12">
            <a:extLst>
              <a:ext uri="{FF2B5EF4-FFF2-40B4-BE49-F238E27FC236}">
                <a16:creationId xmlns:a16="http://schemas.microsoft.com/office/drawing/2014/main" id="{2D576CA5-F67F-43E6-B31F-E5E53F76F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360" y="6130073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область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59970C-9E84-42BF-AD10-838E1682DE49}"/>
              </a:ext>
            </a:extLst>
          </p:cNvPr>
          <p:cNvSpPr txBox="1"/>
          <p:nvPr/>
        </p:nvSpPr>
        <p:spPr>
          <a:xfrm>
            <a:off x="1923728" y="1480152"/>
            <a:ext cx="48655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идеального состояния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67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091EE6-DA09-4E90-BF43-B4E1AB7132B6}"/>
              </a:ext>
            </a:extLst>
          </p:cNvPr>
          <p:cNvSpPr txBox="1"/>
          <p:nvPr/>
        </p:nvSpPr>
        <p:spPr>
          <a:xfrm>
            <a:off x="3419872" y="306743"/>
            <a:ext cx="19682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7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49D585-CE5F-4116-8FE4-0A34C1AE0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42" y="179909"/>
            <a:ext cx="1286367" cy="890093"/>
          </a:xfrm>
          <a:prstGeom prst="rect">
            <a:avLst/>
          </a:prstGeom>
        </p:spPr>
      </p:pic>
      <p:pic>
        <p:nvPicPr>
          <p:cNvPr id="8" name="Picture 2" descr="C:\Users\User\Desktop\logo.png">
            <a:extLst>
              <a:ext uri="{FF2B5EF4-FFF2-40B4-BE49-F238E27FC236}">
                <a16:creationId xmlns:a16="http://schemas.microsoft.com/office/drawing/2014/main" id="{2A4AF0C0-01BB-4B36-9099-4778449C7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12">
            <a:extLst>
              <a:ext uri="{FF2B5EF4-FFF2-40B4-BE49-F238E27FC236}">
                <a16:creationId xmlns:a16="http://schemas.microsoft.com/office/drawing/2014/main" id="{CDCDE9DB-38FF-40A5-A1DE-9BBEB6F69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5455" y="6130073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область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1CDD1-EE56-4992-BCA0-F20857CBB9C3}"/>
              </a:ext>
            </a:extLst>
          </p:cNvPr>
          <p:cNvSpPr txBox="1"/>
          <p:nvPr/>
        </p:nvSpPr>
        <p:spPr>
          <a:xfrm>
            <a:off x="318252" y="1988840"/>
            <a:ext cx="85198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целевого состояния процесса подготовки педагогических работников к образовательной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00355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091EE6-DA09-4E90-BF43-B4E1AB7132B6}"/>
              </a:ext>
            </a:extLst>
          </p:cNvPr>
          <p:cNvSpPr txBox="1"/>
          <p:nvPr/>
        </p:nvSpPr>
        <p:spPr>
          <a:xfrm>
            <a:off x="3419872" y="306743"/>
            <a:ext cx="19682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1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49D585-CE5F-4116-8FE4-0A34C1AE0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42" y="179909"/>
            <a:ext cx="1286367" cy="890093"/>
          </a:xfrm>
          <a:prstGeom prst="rect">
            <a:avLst/>
          </a:prstGeom>
        </p:spPr>
      </p:pic>
      <p:pic>
        <p:nvPicPr>
          <p:cNvPr id="8" name="Picture 2" descr="C:\Users\User\Desktop\logo.png">
            <a:extLst>
              <a:ext uri="{FF2B5EF4-FFF2-40B4-BE49-F238E27FC236}">
                <a16:creationId xmlns:a16="http://schemas.microsoft.com/office/drawing/2014/main" id="{2A4AF0C0-01BB-4B36-9099-4778449C7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12">
            <a:extLst>
              <a:ext uri="{FF2B5EF4-FFF2-40B4-BE49-F238E27FC236}">
                <a16:creationId xmlns:a16="http://schemas.microsoft.com/office/drawing/2014/main" id="{CDCDE9DB-38FF-40A5-A1DE-9BBEB6F69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5455" y="6130073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область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1CDD1-EE56-4992-BCA0-F20857CBB9C3}"/>
              </a:ext>
            </a:extLst>
          </p:cNvPr>
          <p:cNvSpPr txBox="1"/>
          <p:nvPr/>
        </p:nvSpPr>
        <p:spPr>
          <a:xfrm>
            <a:off x="395536" y="1700808"/>
            <a:ext cx="844258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паспорта проекта</a:t>
            </a:r>
          </a:p>
          <a:p>
            <a:pPr algn="ctr">
              <a:defRPr/>
            </a:pPr>
            <a:r>
              <a:rPr lang="ru-RU" alt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«Подготовка педагогических работников к образовательной деятельности с </a:t>
            </a:r>
            <a:r>
              <a:rPr lang="ru-RU" alt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 </a:t>
            </a:r>
            <a:r>
              <a:rPr lang="ru-RU" alt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ресурсов электронной библиотеки». </a:t>
            </a:r>
          </a:p>
        </p:txBody>
      </p:sp>
    </p:spTree>
    <p:extLst>
      <p:ext uri="{BB962C8B-B14F-4D97-AF65-F5344CB8AC3E}">
        <p14:creationId xmlns:p14="http://schemas.microsoft.com/office/powerpoint/2010/main" val="47331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59887" y="5419189"/>
            <a:ext cx="47424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2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протекания процесса – 20 мин.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1440" y="2182273"/>
            <a:ext cx="1414468" cy="15835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165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тема, цели и задач НОД 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1992805" y="2966118"/>
            <a:ext cx="585768" cy="36201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6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7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41874" y="2182272"/>
            <a:ext cx="1414942" cy="1583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165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Определние применяемых методов и приёмов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4157686" y="2914894"/>
            <a:ext cx="521599" cy="36201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6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79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9492" y="2182273"/>
            <a:ext cx="1579113" cy="1583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материала в электронной библиотеке согласно каталогу</a:t>
            </a:r>
            <a:endParaRPr lang="ru-RU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41874" y="3932756"/>
            <a:ext cx="1414942" cy="5438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мин.</a:t>
            </a:r>
          </a:p>
        </p:txBody>
      </p:sp>
      <p:pic>
        <p:nvPicPr>
          <p:cNvPr id="30727" name="Picture 2" descr="C:\Users\User\Desktop\logo.png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830" y="6130073"/>
            <a:ext cx="412672" cy="4624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Текстовое поле 14"/>
          <p:cNvSpPr txBox="1"/>
          <p:nvPr/>
        </p:nvSpPr>
        <p:spPr>
          <a:xfrm>
            <a:off x="1074968" y="0"/>
            <a:ext cx="743188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«Подготовка педагогических работников к образовательной деятельности с использованием  ресурсов электронной библиотеки»</a:t>
            </a:r>
            <a:endParaRPr lang="ru-RU" alt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77451" y="3909672"/>
            <a:ext cx="1358457" cy="5497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мин.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684747" y="3909673"/>
            <a:ext cx="1573858" cy="5438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мин.</a:t>
            </a:r>
            <a:endParaRPr lang="ru-RU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FB0AC3-1AB6-4B2E-927E-5CCD0BB18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8" y="304333"/>
            <a:ext cx="959785" cy="6654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93A100-833E-4348-9517-0D6EE17DA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352" y="2883958"/>
            <a:ext cx="541928" cy="405307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EF60700-B3CC-4C47-95E7-6177980672C2}"/>
              </a:ext>
            </a:extLst>
          </p:cNvPr>
          <p:cNvSpPr/>
          <p:nvPr/>
        </p:nvSpPr>
        <p:spPr>
          <a:xfrm>
            <a:off x="6932954" y="3932756"/>
            <a:ext cx="1302447" cy="520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мин.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E12CF39-7D31-493B-A5CB-4EDC2143091A}"/>
              </a:ext>
            </a:extLst>
          </p:cNvPr>
          <p:cNvSpPr/>
          <p:nvPr/>
        </p:nvSpPr>
        <p:spPr>
          <a:xfrm>
            <a:off x="6945546" y="2182272"/>
            <a:ext cx="1239913" cy="1583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165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развивающей среды для НОД</a:t>
            </a:r>
          </a:p>
        </p:txBody>
      </p:sp>
      <p:sp>
        <p:nvSpPr>
          <p:cNvPr id="18" name="Прямоугольник 12">
            <a:extLst>
              <a:ext uri="{FF2B5EF4-FFF2-40B4-BE49-F238E27FC236}">
                <a16:creationId xmlns:a16="http://schemas.microsoft.com/office/drawing/2014/main" id="{12A1D729-8295-4E92-BCA7-84A5A4386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360" y="6084312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область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4115F5-D785-4495-AC14-43BAC90DE566}"/>
              </a:ext>
            </a:extLst>
          </p:cNvPr>
          <p:cNvSpPr txBox="1"/>
          <p:nvPr/>
        </p:nvSpPr>
        <p:spPr>
          <a:xfrm>
            <a:off x="2132485" y="153418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целевого состояния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44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091EE6-DA09-4E90-BF43-B4E1AB7132B6}"/>
              </a:ext>
            </a:extLst>
          </p:cNvPr>
          <p:cNvSpPr txBox="1"/>
          <p:nvPr/>
        </p:nvSpPr>
        <p:spPr>
          <a:xfrm>
            <a:off x="3419872" y="306743"/>
            <a:ext cx="19682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8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49D585-CE5F-4116-8FE4-0A34C1AE0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42" y="179909"/>
            <a:ext cx="1286367" cy="890093"/>
          </a:xfrm>
          <a:prstGeom prst="rect">
            <a:avLst/>
          </a:prstGeom>
        </p:spPr>
      </p:pic>
      <p:pic>
        <p:nvPicPr>
          <p:cNvPr id="8" name="Picture 2" descr="C:\Users\User\Desktop\logo.png">
            <a:extLst>
              <a:ext uri="{FF2B5EF4-FFF2-40B4-BE49-F238E27FC236}">
                <a16:creationId xmlns:a16="http://schemas.microsoft.com/office/drawing/2014/main" id="{2A4AF0C0-01BB-4B36-9099-4778449C7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12">
            <a:extLst>
              <a:ext uri="{FF2B5EF4-FFF2-40B4-BE49-F238E27FC236}">
                <a16:creationId xmlns:a16="http://schemas.microsoft.com/office/drawing/2014/main" id="{CDCDE9DB-38FF-40A5-A1DE-9BBEB6F69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5455" y="6130073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область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1CDD1-EE56-4992-BCA0-F20857CBB9C3}"/>
              </a:ext>
            </a:extLst>
          </p:cNvPr>
          <p:cNvSpPr txBox="1"/>
          <p:nvPr/>
        </p:nvSpPr>
        <p:spPr>
          <a:xfrm>
            <a:off x="318252" y="1988840"/>
            <a:ext cx="851986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плана мероприятий по решению проблем процесса подготовки педагогических работников к образовательной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377376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но 1 1"/>
          <p:cNvSpPr/>
          <p:nvPr/>
        </p:nvSpPr>
        <p:spPr>
          <a:xfrm>
            <a:off x="357768" y="5877059"/>
            <a:ext cx="410344" cy="44598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1566FB83-75CD-4D3F-A8E9-1B12B3F10A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2999" y="337694"/>
            <a:ext cx="7067128" cy="746125"/>
          </a:xfrm>
        </p:spPr>
        <p:txBody>
          <a:bodyPr/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«Подготовка педагогических работников к образовательной деятельности с использованием  ресурсов электронной библиотеки»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315" name="AutoShape 3">
            <a:extLst>
              <a:ext uri="{FF2B5EF4-FFF2-40B4-BE49-F238E27FC236}">
                <a16:creationId xmlns:a16="http://schemas.microsoft.com/office/drawing/2014/main" id="{0D00036E-1052-4CA3-925E-AFA64A940E25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5800" y="4419600"/>
            <a:ext cx="2543175" cy="1600200"/>
          </a:xfrm>
          <a:prstGeom prst="roundRect">
            <a:avLst>
              <a:gd name="adj" fmla="val 12699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17" name="AutoShape 5">
            <a:extLst>
              <a:ext uri="{FF2B5EF4-FFF2-40B4-BE49-F238E27FC236}">
                <a16:creationId xmlns:a16="http://schemas.microsoft.com/office/drawing/2014/main" id="{7CD3D59F-9A16-45B1-B211-1762C633F647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9775" y="4848225"/>
            <a:ext cx="2408238" cy="1114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prstShdw prst="shdw18" dist="17961" dir="13500000">
              <a:srgbClr val="FFFF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DEE7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18" name="Text Box 18">
            <a:extLst>
              <a:ext uri="{FF2B5EF4-FFF2-40B4-BE49-F238E27FC236}">
                <a16:creationId xmlns:a16="http://schemas.microsoft.com/office/drawing/2014/main" id="{71EC8982-A5C7-46DD-8ED2-1E666433FFF4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1141413" y="4443413"/>
            <a:ext cx="165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апрель</a:t>
            </a:r>
            <a:endParaRPr lang="en-US" altLang="ru-RU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9" name="Text Box 9">
            <a:extLst>
              <a:ext uri="{FF2B5EF4-FFF2-40B4-BE49-F238E27FC236}">
                <a16:creationId xmlns:a16="http://schemas.microsoft.com/office/drawing/2014/main" id="{32747974-1D08-466E-9346-93CA56492EC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10946" y="4767973"/>
            <a:ext cx="26236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и реализация улучшений в практическую работу.</a:t>
            </a:r>
          </a:p>
        </p:txBody>
      </p:sp>
      <p:sp>
        <p:nvSpPr>
          <p:cNvPr id="13320" name="AutoShape 8">
            <a:extLst>
              <a:ext uri="{FF2B5EF4-FFF2-40B4-BE49-F238E27FC236}">
                <a16:creationId xmlns:a16="http://schemas.microsoft.com/office/drawing/2014/main" id="{A729B101-9AAE-41D3-92CD-2CAF54C500A4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685800" y="2057400"/>
            <a:ext cx="2543175" cy="1600200"/>
          </a:xfrm>
          <a:prstGeom prst="roundRect">
            <a:avLst>
              <a:gd name="adj" fmla="val 12699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chemeClr val="folHlink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21" name="AutoShape 9">
            <a:extLst>
              <a:ext uri="{FF2B5EF4-FFF2-40B4-BE49-F238E27FC236}">
                <a16:creationId xmlns:a16="http://schemas.microsoft.com/office/drawing/2014/main" id="{5B57F048-28EC-4FFF-AB81-A09ECC032909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9775" y="2486025"/>
            <a:ext cx="2408238" cy="1114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prstShdw prst="shdw18" dist="17961" dir="13500000">
              <a:srgbClr val="FFFF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DEE7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22" name="Text Box 18">
            <a:extLst>
              <a:ext uri="{FF2B5EF4-FFF2-40B4-BE49-F238E27FC236}">
                <a16:creationId xmlns:a16="http://schemas.microsoft.com/office/drawing/2014/main" id="{FBCEDA82-A49D-4C97-8A8E-E8456B9289D1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1141413" y="2081213"/>
            <a:ext cx="165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</a:t>
            </a:r>
            <a:endParaRPr lang="en-US" altLang="ru-RU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3" name="Text Box 9">
            <a:extLst>
              <a:ext uri="{FF2B5EF4-FFF2-40B4-BE49-F238E27FC236}">
                <a16:creationId xmlns:a16="http://schemas.microsoft.com/office/drawing/2014/main" id="{B0E9280E-FCDC-4984-A423-CC8E97093FD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64693" y="2738676"/>
            <a:ext cx="23161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Систематизация материала </a:t>
            </a:r>
          </a:p>
        </p:txBody>
      </p:sp>
      <p:sp>
        <p:nvSpPr>
          <p:cNvPr id="13324" name="AutoShape 12">
            <a:extLst>
              <a:ext uri="{FF2B5EF4-FFF2-40B4-BE49-F238E27FC236}">
                <a16:creationId xmlns:a16="http://schemas.microsoft.com/office/drawing/2014/main" id="{0878123F-E1EA-433D-AD8F-6673A458719D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19800" y="4419600"/>
            <a:ext cx="2543175" cy="1600200"/>
          </a:xfrm>
          <a:prstGeom prst="roundRect">
            <a:avLst>
              <a:gd name="adj" fmla="val 12699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chemeClr val="hlink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25" name="AutoShape 13">
            <a:extLst>
              <a:ext uri="{FF2B5EF4-FFF2-40B4-BE49-F238E27FC236}">
                <a16:creationId xmlns:a16="http://schemas.microsoft.com/office/drawing/2014/main" id="{2B212531-FB46-4BD7-A802-B5724AE02DCB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73775" y="4848225"/>
            <a:ext cx="2408238" cy="1114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prstShdw prst="shdw18" dist="17961" dir="13500000">
              <a:srgbClr val="FFFF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DEE7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26" name="Text Box 18">
            <a:extLst>
              <a:ext uri="{FF2B5EF4-FFF2-40B4-BE49-F238E27FC236}">
                <a16:creationId xmlns:a16="http://schemas.microsoft.com/office/drawing/2014/main" id="{E03E2152-99ED-464C-9C88-AB28025D4A70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6475413" y="4443413"/>
            <a:ext cx="165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</a:t>
            </a:r>
            <a:endParaRPr lang="en-US" altLang="ru-RU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7" name="Text Box 9">
            <a:extLst>
              <a:ext uri="{FF2B5EF4-FFF2-40B4-BE49-F238E27FC236}">
                <a16:creationId xmlns:a16="http://schemas.microsoft.com/office/drawing/2014/main" id="{A8176B93-3AF8-45EB-94D6-0AF138A6F2F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119812" y="4811219"/>
            <a:ext cx="23161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материала по возрастам</a:t>
            </a:r>
          </a:p>
        </p:txBody>
      </p:sp>
      <p:sp>
        <p:nvSpPr>
          <p:cNvPr id="13328" name="AutoShape 16">
            <a:extLst>
              <a:ext uri="{FF2B5EF4-FFF2-40B4-BE49-F238E27FC236}">
                <a16:creationId xmlns:a16="http://schemas.microsoft.com/office/drawing/2014/main" id="{3E27FC30-8A3E-4DDF-AAC9-F5EDAC0221B9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19800" y="2057400"/>
            <a:ext cx="2543175" cy="1600200"/>
          </a:xfrm>
          <a:prstGeom prst="roundRect">
            <a:avLst>
              <a:gd name="adj" fmla="val 12699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chemeClr val="accent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29" name="AutoShape 17">
            <a:extLst>
              <a:ext uri="{FF2B5EF4-FFF2-40B4-BE49-F238E27FC236}">
                <a16:creationId xmlns:a16="http://schemas.microsoft.com/office/drawing/2014/main" id="{D31E106D-E4B6-4B86-88DE-361448275C70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73775" y="2486025"/>
            <a:ext cx="2408238" cy="1114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prstShdw prst="shdw18" dist="17961" dir="13500000">
              <a:srgbClr val="FFFF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DEE7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30" name="Text Box 18">
            <a:extLst>
              <a:ext uri="{FF2B5EF4-FFF2-40B4-BE49-F238E27FC236}">
                <a16:creationId xmlns:a16="http://schemas.microsoft.com/office/drawing/2014/main" id="{04AB8B27-D2AD-4A33-9878-C41451B53081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6475413" y="2081213"/>
            <a:ext cx="165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</a:t>
            </a:r>
            <a:endParaRPr lang="en-US" altLang="ru-RU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31" name="Text Box 9">
            <a:extLst>
              <a:ext uri="{FF2B5EF4-FFF2-40B4-BE49-F238E27FC236}">
                <a16:creationId xmlns:a16="http://schemas.microsoft.com/office/drawing/2014/main" id="{18CB95B5-FC63-4800-AF04-044506DA431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926667" y="2376930"/>
            <a:ext cx="263630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материала по образовательным областям </a:t>
            </a:r>
          </a:p>
        </p:txBody>
      </p:sp>
      <p:grpSp>
        <p:nvGrpSpPr>
          <p:cNvPr id="13332" name="Group 20">
            <a:extLst>
              <a:ext uri="{FF2B5EF4-FFF2-40B4-BE49-F238E27FC236}">
                <a16:creationId xmlns:a16="http://schemas.microsoft.com/office/drawing/2014/main" id="{D34A9D3B-2BAE-46D0-9BB6-F8567E8865F3}"/>
              </a:ext>
            </a:extLst>
          </p:cNvPr>
          <p:cNvGrpSpPr>
            <a:grpSpLocks/>
          </p:cNvGrpSpPr>
          <p:nvPr/>
        </p:nvGrpSpPr>
        <p:grpSpPr bwMode="auto">
          <a:xfrm>
            <a:off x="3171825" y="2667000"/>
            <a:ext cx="2819400" cy="2803525"/>
            <a:chOff x="1968" y="1488"/>
            <a:chExt cx="1776" cy="1766"/>
          </a:xfrm>
        </p:grpSpPr>
        <p:sp>
          <p:nvSpPr>
            <p:cNvPr id="13333" name="AutoShape 21">
              <a:extLst>
                <a:ext uri="{FF2B5EF4-FFF2-40B4-BE49-F238E27FC236}">
                  <a16:creationId xmlns:a16="http://schemas.microsoft.com/office/drawing/2014/main" id="{CA190958-F331-4DD3-852E-A75242DEFEB5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6774404">
              <a:off x="2004" y="1578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4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0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0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hlink"/>
              </a:extrusionClr>
              <a:contourClr>
                <a:schemeClr val="hlink"/>
              </a:contour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13334" name="AutoShape 22">
              <a:extLst>
                <a:ext uri="{FF2B5EF4-FFF2-40B4-BE49-F238E27FC236}">
                  <a16:creationId xmlns:a16="http://schemas.microsoft.com/office/drawing/2014/main" id="{B62A9C4A-46A6-4182-A57F-2C99C661C097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12174404">
              <a:off x="1968" y="1567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4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0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13335" name="AutoShape 23">
              <a:extLst>
                <a:ext uri="{FF2B5EF4-FFF2-40B4-BE49-F238E27FC236}">
                  <a16:creationId xmlns:a16="http://schemas.microsoft.com/office/drawing/2014/main" id="{C56EE1B7-1AE7-479A-AA9B-F129904AD71C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17574404">
              <a:off x="2029" y="1500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4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0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6275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folHlink"/>
              </a:extrusionClr>
              <a:contourClr>
                <a:schemeClr val="folHlink"/>
              </a:contour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13336" name="AutoShape 24">
              <a:extLst>
                <a:ext uri="{FF2B5EF4-FFF2-40B4-BE49-F238E27FC236}">
                  <a16:creationId xmlns:a16="http://schemas.microsoft.com/office/drawing/2014/main" id="{036445BA-F648-42C3-9D72-06C030CFAD09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22974404">
              <a:off x="2056" y="1536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4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0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2"/>
              </a:extrusionClr>
              <a:contourClr>
                <a:schemeClr val="accent2"/>
              </a:contour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B709AE3-BA12-4E5B-985D-BCE135B4C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8" y="139738"/>
            <a:ext cx="1286367" cy="890093"/>
          </a:xfrm>
          <a:prstGeom prst="rect">
            <a:avLst/>
          </a:prstGeom>
        </p:spPr>
      </p:pic>
      <p:sp>
        <p:nvSpPr>
          <p:cNvPr id="13316" name="Text Box 4">
            <a:extLst>
              <a:ext uri="{FF2B5EF4-FFF2-40B4-BE49-F238E27FC236}">
                <a16:creationId xmlns:a16="http://schemas.microsoft.com/office/drawing/2014/main" id="{A1175485-5A23-4686-BF9F-F6A9E18F498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370371" y="3548095"/>
            <a:ext cx="25346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  <a:endParaRPr lang="en-US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 descr="C:\Users\User\Desktop\logo.png">
            <a:extLst>
              <a:ext uri="{FF2B5EF4-FFF2-40B4-BE49-F238E27FC236}">
                <a16:creationId xmlns:a16="http://schemas.microsoft.com/office/drawing/2014/main" id="{F17477A3-FC8B-44F4-81D5-3A3D9EB8F0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75833"/>
            <a:ext cx="412672" cy="4624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12">
            <a:extLst>
              <a:ext uri="{FF2B5EF4-FFF2-40B4-BE49-F238E27FC236}">
                <a16:creationId xmlns:a16="http://schemas.microsoft.com/office/drawing/2014/main" id="{D98CE458-4279-4B2D-A6CF-896FE36A3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5455" y="6130073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область</a:t>
            </a:r>
          </a:p>
        </p:txBody>
      </p:sp>
      <p:sp>
        <p:nvSpPr>
          <p:cNvPr id="38" name="Пятно 1 37"/>
          <p:cNvSpPr/>
          <p:nvPr/>
        </p:nvSpPr>
        <p:spPr>
          <a:xfrm>
            <a:off x="480914" y="4762385"/>
            <a:ext cx="410344" cy="44598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ятно 1 38"/>
          <p:cNvSpPr/>
          <p:nvPr/>
        </p:nvSpPr>
        <p:spPr>
          <a:xfrm>
            <a:off x="2942841" y="2075258"/>
            <a:ext cx="410344" cy="44598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ятно 1 39"/>
          <p:cNvSpPr/>
          <p:nvPr/>
        </p:nvSpPr>
        <p:spPr>
          <a:xfrm>
            <a:off x="543147" y="3154465"/>
            <a:ext cx="410344" cy="44598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1" name="Пятно 1 40"/>
          <p:cNvSpPr/>
          <p:nvPr/>
        </p:nvSpPr>
        <p:spPr>
          <a:xfrm>
            <a:off x="3046235" y="5884420"/>
            <a:ext cx="410344" cy="44598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Пятно 1 41"/>
          <p:cNvSpPr/>
          <p:nvPr/>
        </p:nvSpPr>
        <p:spPr>
          <a:xfrm>
            <a:off x="8330816" y="2054035"/>
            <a:ext cx="410344" cy="44598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ятно 1 42"/>
          <p:cNvSpPr/>
          <p:nvPr/>
        </p:nvSpPr>
        <p:spPr>
          <a:xfrm>
            <a:off x="6181184" y="3412778"/>
            <a:ext cx="410344" cy="44598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Пятно 1 43"/>
          <p:cNvSpPr/>
          <p:nvPr/>
        </p:nvSpPr>
        <p:spPr>
          <a:xfrm>
            <a:off x="6068688" y="5771030"/>
            <a:ext cx="410344" cy="44598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Пятно 1 44"/>
          <p:cNvSpPr/>
          <p:nvPr/>
        </p:nvSpPr>
        <p:spPr>
          <a:xfrm>
            <a:off x="8350048" y="4404324"/>
            <a:ext cx="410344" cy="44598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091EE6-DA09-4E90-BF43-B4E1AB7132B6}"/>
              </a:ext>
            </a:extLst>
          </p:cNvPr>
          <p:cNvSpPr txBox="1"/>
          <p:nvPr/>
        </p:nvSpPr>
        <p:spPr>
          <a:xfrm>
            <a:off x="3419872" y="306743"/>
            <a:ext cx="2304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9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49D585-CE5F-4116-8FE4-0A34C1AE0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42" y="179909"/>
            <a:ext cx="1286367" cy="890093"/>
          </a:xfrm>
          <a:prstGeom prst="rect">
            <a:avLst/>
          </a:prstGeom>
        </p:spPr>
      </p:pic>
      <p:pic>
        <p:nvPicPr>
          <p:cNvPr id="8" name="Picture 2" descr="C:\Users\User\Desktop\logo.png">
            <a:extLst>
              <a:ext uri="{FF2B5EF4-FFF2-40B4-BE49-F238E27FC236}">
                <a16:creationId xmlns:a16="http://schemas.microsoft.com/office/drawing/2014/main" id="{2A4AF0C0-01BB-4B36-9099-4778449C7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12">
            <a:extLst>
              <a:ext uri="{FF2B5EF4-FFF2-40B4-BE49-F238E27FC236}">
                <a16:creationId xmlns:a16="http://schemas.microsoft.com/office/drawing/2014/main" id="{CDCDE9DB-38FF-40A5-A1DE-9BBEB6F69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5455" y="6130073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область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F3C944-414B-47F7-8F10-5DCCED028277}"/>
              </a:ext>
            </a:extLst>
          </p:cNvPr>
          <p:cNvSpPr txBox="1"/>
          <p:nvPr/>
        </p:nvSpPr>
        <p:spPr>
          <a:xfrm>
            <a:off x="683568" y="2204864"/>
            <a:ext cx="777686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по реализации проекта </a:t>
            </a:r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«Подготовка педагогических работников к образовательной деятельности с использованием  ресурсов электронной библиотеки»</a:t>
            </a:r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en-US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74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bg1">
                <a:gamma/>
                <a:tint val="0"/>
                <a:invGamma/>
              </a:schemeClr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ED32E674-EED1-4153-AEBC-F79323B511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607718"/>
              </p:ext>
            </p:extLst>
          </p:nvPr>
        </p:nvGraphicFramePr>
        <p:xfrm>
          <a:off x="111111" y="1484783"/>
          <a:ext cx="8921777" cy="4770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270">
                  <a:extLst>
                    <a:ext uri="{9D8B030D-6E8A-4147-A177-3AD203B41FA5}">
                      <a16:colId xmlns:a16="http://schemas.microsoft.com/office/drawing/2014/main" val="3315322902"/>
                    </a:ext>
                  </a:extLst>
                </a:gridCol>
                <a:gridCol w="3823617">
                  <a:extLst>
                    <a:ext uri="{9D8B030D-6E8A-4147-A177-3AD203B41FA5}">
                      <a16:colId xmlns:a16="http://schemas.microsoft.com/office/drawing/2014/main" val="3211203953"/>
                    </a:ext>
                  </a:extLst>
                </a:gridCol>
                <a:gridCol w="637270">
                  <a:extLst>
                    <a:ext uri="{9D8B030D-6E8A-4147-A177-3AD203B41FA5}">
                      <a16:colId xmlns:a16="http://schemas.microsoft.com/office/drawing/2014/main" val="2155197374"/>
                    </a:ext>
                  </a:extLst>
                </a:gridCol>
                <a:gridCol w="637270">
                  <a:extLst>
                    <a:ext uri="{9D8B030D-6E8A-4147-A177-3AD203B41FA5}">
                      <a16:colId xmlns:a16="http://schemas.microsoft.com/office/drawing/2014/main" val="1878749194"/>
                    </a:ext>
                  </a:extLst>
                </a:gridCol>
                <a:gridCol w="637270">
                  <a:extLst>
                    <a:ext uri="{9D8B030D-6E8A-4147-A177-3AD203B41FA5}">
                      <a16:colId xmlns:a16="http://schemas.microsoft.com/office/drawing/2014/main" val="523926505"/>
                    </a:ext>
                  </a:extLst>
                </a:gridCol>
                <a:gridCol w="637270">
                  <a:extLst>
                    <a:ext uri="{9D8B030D-6E8A-4147-A177-3AD203B41FA5}">
                      <a16:colId xmlns:a16="http://schemas.microsoft.com/office/drawing/2014/main" val="396439963"/>
                    </a:ext>
                  </a:extLst>
                </a:gridCol>
                <a:gridCol w="637270">
                  <a:extLst>
                    <a:ext uri="{9D8B030D-6E8A-4147-A177-3AD203B41FA5}">
                      <a16:colId xmlns:a16="http://schemas.microsoft.com/office/drawing/2014/main" val="1849059565"/>
                    </a:ext>
                  </a:extLst>
                </a:gridCol>
                <a:gridCol w="637270">
                  <a:extLst>
                    <a:ext uri="{9D8B030D-6E8A-4147-A177-3AD203B41FA5}">
                      <a16:colId xmlns:a16="http://schemas.microsoft.com/office/drawing/2014/main" val="3298165816"/>
                    </a:ext>
                  </a:extLst>
                </a:gridCol>
                <a:gridCol w="637270">
                  <a:extLst>
                    <a:ext uri="{9D8B030D-6E8A-4147-A177-3AD203B41FA5}">
                      <a16:colId xmlns:a16="http://schemas.microsoft.com/office/drawing/2014/main" val="841221008"/>
                    </a:ext>
                  </a:extLst>
                </a:gridCol>
              </a:tblGrid>
              <a:tr h="97701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 2021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2021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2021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 2022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 2022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 2022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 2022ц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5878285"/>
                  </a:ext>
                </a:extLst>
              </a:tr>
              <a:tr h="34411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Старт проекта. Разработка паспорта проекта.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2160496"/>
                  </a:ext>
                </a:extLst>
              </a:tr>
              <a:tr h="50217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текущей ситуации. Картирование процесса.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4215454"/>
                  </a:ext>
                </a:extLst>
              </a:tr>
              <a:tr h="50217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карты идеального и целевого состояния процесса.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7425423"/>
                  </a:ext>
                </a:extLst>
              </a:tr>
              <a:tr h="50217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Выявление коренных причин проблем, формирование предложений по  х решению.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047801"/>
                  </a:ext>
                </a:extLst>
              </a:tr>
              <a:tr h="50217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выработанных предложений по совершенствованию (план мероприятий).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5307614"/>
                  </a:ext>
                </a:extLst>
              </a:tr>
              <a:tr h="34411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плана мероприятий.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393281"/>
                  </a:ext>
                </a:extLst>
              </a:tr>
              <a:tr h="34411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Стандартизация результатов.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0959384"/>
                  </a:ext>
                </a:extLst>
              </a:tr>
              <a:tr h="34411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Закрытие проекта.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3055861"/>
                  </a:ext>
                </a:extLst>
              </a:tr>
              <a:tr h="34411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Мониторинг стабильности результатов.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22675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5371" y="334278"/>
            <a:ext cx="7241204" cy="71245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«Подготовка педагогических работников к образовательной деятельности с использованием  ресурсов электронной библиотеки»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7" name="Picture 2" descr="C:\Users\User\Desktop\logo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359737"/>
            <a:ext cx="412672" cy="4624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2C46DC-02AC-449C-83AD-E180CE1CD4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6" y="396497"/>
            <a:ext cx="959785" cy="665451"/>
          </a:xfrm>
          <a:prstGeom prst="rect">
            <a:avLst/>
          </a:prstGeom>
        </p:spPr>
      </p:pic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3B91F409-4328-46E5-BC66-564D5E486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5336" y="6268216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область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FF6FDD-36CA-4D2E-BCBC-C2FABEC511F1}"/>
              </a:ext>
            </a:extLst>
          </p:cNvPr>
          <p:cNvSpPr txBox="1"/>
          <p:nvPr/>
        </p:nvSpPr>
        <p:spPr>
          <a:xfrm>
            <a:off x="3402061" y="6328805"/>
            <a:ext cx="2987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</a:t>
            </a:r>
            <a:r>
              <a:rPr lang="ru-RU" altLang="ru-RU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Ганта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15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091EE6-DA09-4E90-BF43-B4E1AB7132B6}"/>
              </a:ext>
            </a:extLst>
          </p:cNvPr>
          <p:cNvSpPr txBox="1"/>
          <p:nvPr/>
        </p:nvSpPr>
        <p:spPr>
          <a:xfrm>
            <a:off x="3419872" y="306743"/>
            <a:ext cx="24482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10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49D585-CE5F-4116-8FE4-0A34C1AE0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42" y="179909"/>
            <a:ext cx="1286367" cy="890093"/>
          </a:xfrm>
          <a:prstGeom prst="rect">
            <a:avLst/>
          </a:prstGeom>
        </p:spPr>
      </p:pic>
      <p:pic>
        <p:nvPicPr>
          <p:cNvPr id="8" name="Picture 2" descr="C:\Users\User\Desktop\logo.png">
            <a:extLst>
              <a:ext uri="{FF2B5EF4-FFF2-40B4-BE49-F238E27FC236}">
                <a16:creationId xmlns:a16="http://schemas.microsoft.com/office/drawing/2014/main" id="{2A4AF0C0-01BB-4B36-9099-4778449C7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12">
            <a:extLst>
              <a:ext uri="{FF2B5EF4-FFF2-40B4-BE49-F238E27FC236}">
                <a16:creationId xmlns:a16="http://schemas.microsoft.com/office/drawing/2014/main" id="{CDCDE9DB-38FF-40A5-A1DE-9BBEB6F69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5455" y="6130073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область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1CDD1-EE56-4992-BCA0-F20857CBB9C3}"/>
              </a:ext>
            </a:extLst>
          </p:cNvPr>
          <p:cNvSpPr txBox="1"/>
          <p:nvPr/>
        </p:nvSpPr>
        <p:spPr>
          <a:xfrm>
            <a:off x="318252" y="1988840"/>
            <a:ext cx="85198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Стандартизация результатов процесса подготовки педагогических работников к образовательной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18525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bg1">
                <a:gamma/>
                <a:tint val="0"/>
                <a:invGamma/>
              </a:schemeClr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5371" y="334278"/>
            <a:ext cx="7241204" cy="71245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«Подготовка педагогических работников к образовательной деятельности с использованием  ресурсов электронной библиотеки»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7" name="Picture 2" descr="C:\Users\User\Desktop\logo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359737"/>
            <a:ext cx="412672" cy="4624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2C46DC-02AC-449C-83AD-E180CE1CD4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6" y="396497"/>
            <a:ext cx="959785" cy="665451"/>
          </a:xfrm>
          <a:prstGeom prst="rect">
            <a:avLst/>
          </a:prstGeom>
        </p:spPr>
      </p:pic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3B91F409-4328-46E5-BC66-564D5E486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5336" y="6268216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область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8BFFE4B-FD4D-488C-A890-84472C19D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127456"/>
              </p:ext>
            </p:extLst>
          </p:nvPr>
        </p:nvGraphicFramePr>
        <p:xfrm>
          <a:off x="222226" y="1743686"/>
          <a:ext cx="8803056" cy="382757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77831">
                  <a:extLst>
                    <a:ext uri="{9D8B030D-6E8A-4147-A177-3AD203B41FA5}">
                      <a16:colId xmlns:a16="http://schemas.microsoft.com/office/drawing/2014/main" val="1860077929"/>
                    </a:ext>
                  </a:extLst>
                </a:gridCol>
                <a:gridCol w="1985283">
                  <a:extLst>
                    <a:ext uri="{9D8B030D-6E8A-4147-A177-3AD203B41FA5}">
                      <a16:colId xmlns:a16="http://schemas.microsoft.com/office/drawing/2014/main" val="2595493294"/>
                    </a:ext>
                  </a:extLst>
                </a:gridCol>
                <a:gridCol w="1592256">
                  <a:extLst>
                    <a:ext uri="{9D8B030D-6E8A-4147-A177-3AD203B41FA5}">
                      <a16:colId xmlns:a16="http://schemas.microsoft.com/office/drawing/2014/main" val="1388492724"/>
                    </a:ext>
                  </a:extLst>
                </a:gridCol>
                <a:gridCol w="1858700">
                  <a:extLst>
                    <a:ext uri="{9D8B030D-6E8A-4147-A177-3AD203B41FA5}">
                      <a16:colId xmlns:a16="http://schemas.microsoft.com/office/drawing/2014/main" val="44050440"/>
                    </a:ext>
                  </a:extLst>
                </a:gridCol>
                <a:gridCol w="1788986">
                  <a:extLst>
                    <a:ext uri="{9D8B030D-6E8A-4147-A177-3AD203B41FA5}">
                      <a16:colId xmlns:a16="http://schemas.microsoft.com/office/drawing/2014/main" val="534259961"/>
                    </a:ext>
                  </a:extLst>
                </a:gridCol>
              </a:tblGrid>
              <a:tr h="86748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Дата анализа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05" marR="6570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затраченное на 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05" marR="6570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Расхождение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(+; -)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05" marR="6570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Причина расхождения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(+)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05" marR="6570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3699893"/>
                  </a:ext>
                </a:extLst>
              </a:tr>
              <a:tr h="3518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05" marR="6570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05" marR="6570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323537"/>
                  </a:ext>
                </a:extLst>
              </a:tr>
              <a:tr h="60723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10.03.2022</a:t>
                      </a:r>
                      <a:endParaRPr lang="ru-RU"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минут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минут</a:t>
                      </a:r>
                      <a:endParaRPr lang="ru-RU"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18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Недостаточный опыт работы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8708016"/>
                  </a:ext>
                </a:extLst>
              </a:tr>
              <a:tr h="105380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14.03.2022</a:t>
                      </a:r>
                      <a:endParaRPr lang="ru-RU"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минут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8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</a:t>
                      </a:r>
                      <a:endParaRPr lang="ru-RU"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Низкая скорость интернета</a:t>
                      </a:r>
                      <a:endParaRPr lang="ru-RU"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1756602"/>
                  </a:ext>
                </a:extLst>
              </a:tr>
              <a:tr h="60723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22.03.2022</a:t>
                      </a:r>
                      <a:endParaRPr lang="ru-RU"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минут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минут</a:t>
                      </a:r>
                      <a:endParaRPr lang="ru-RU"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+ 5 </a:t>
                      </a:r>
                      <a:r>
                        <a:rPr lang="ru-RU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Недостаточный опыт работы</a:t>
                      </a:r>
                    </a:p>
                    <a:p>
                      <a:endParaRPr lang="ru-RU" sz="1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465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707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091EE6-DA09-4E90-BF43-B4E1AB7132B6}"/>
              </a:ext>
            </a:extLst>
          </p:cNvPr>
          <p:cNvSpPr txBox="1"/>
          <p:nvPr/>
        </p:nvSpPr>
        <p:spPr>
          <a:xfrm>
            <a:off x="3419872" y="306743"/>
            <a:ext cx="24482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10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49D585-CE5F-4116-8FE4-0A34C1AE0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42" y="179909"/>
            <a:ext cx="1286367" cy="890093"/>
          </a:xfrm>
          <a:prstGeom prst="rect">
            <a:avLst/>
          </a:prstGeom>
        </p:spPr>
      </p:pic>
      <p:pic>
        <p:nvPicPr>
          <p:cNvPr id="8" name="Picture 2" descr="C:\Users\User\Desktop\logo.png">
            <a:extLst>
              <a:ext uri="{FF2B5EF4-FFF2-40B4-BE49-F238E27FC236}">
                <a16:creationId xmlns:a16="http://schemas.microsoft.com/office/drawing/2014/main" id="{2A4AF0C0-01BB-4B36-9099-4778449C7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12">
            <a:extLst>
              <a:ext uri="{FF2B5EF4-FFF2-40B4-BE49-F238E27FC236}">
                <a16:creationId xmlns:a16="http://schemas.microsoft.com/office/drawing/2014/main" id="{CDCDE9DB-38FF-40A5-A1DE-9BBEB6F69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5455" y="6130073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область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1CDD1-EE56-4992-BCA0-F20857CBB9C3}"/>
              </a:ext>
            </a:extLst>
          </p:cNvPr>
          <p:cNvSpPr txBox="1"/>
          <p:nvPr/>
        </p:nvSpPr>
        <p:spPr>
          <a:xfrm>
            <a:off x="318252" y="1988840"/>
            <a:ext cx="85198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эффективности процесса подготовки педагогических работников к образовательной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38758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bg1">
                <a:gamma/>
                <a:tint val="0"/>
                <a:invGamma/>
              </a:schemeClr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5371" y="334278"/>
            <a:ext cx="7241204" cy="71245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«Подготовка педагогических работников к образовательной деятельности с использованием  ресурсов электронной библиотеки»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7" name="Picture 2" descr="C:\Users\User\Desktop\logo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359737"/>
            <a:ext cx="412672" cy="4624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2C46DC-02AC-449C-83AD-E180CE1CD4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6" y="396497"/>
            <a:ext cx="959785" cy="665451"/>
          </a:xfrm>
          <a:prstGeom prst="rect">
            <a:avLst/>
          </a:prstGeom>
        </p:spPr>
      </p:pic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3B91F409-4328-46E5-BC66-564D5E486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5336" y="6268216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область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599301897"/>
              </p:ext>
            </p:extLst>
          </p:nvPr>
        </p:nvGraphicFramePr>
        <p:xfrm>
          <a:off x="1310119" y="206084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3014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>
            <a:extLst>
              <a:ext uri="{FF2B5EF4-FFF2-40B4-BE49-F238E27FC236}">
                <a16:creationId xmlns:a16="http://schemas.microsoft.com/office/drawing/2014/main" id="{F25D943C-66EF-446B-987B-830C580BBAE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3528" y="548680"/>
            <a:ext cx="4896544" cy="1949152"/>
          </a:xfrm>
        </p:spPr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en-US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9297" y="404664"/>
            <a:ext cx="7619249" cy="682569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«Подготовка педагогических работников к образовательной деятельности с использованием  ресурсов электронной библиотеки»</a:t>
            </a:r>
            <a:r>
              <a:rPr lang="ru-RU" sz="199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9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en-US" sz="199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7" name="Picture 2" descr="C:\Users\User\Desktop\logo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905" y="6214322"/>
            <a:ext cx="412672" cy="4624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овое поле 2"/>
          <p:cNvSpPr txBox="1"/>
          <p:nvPr/>
        </p:nvSpPr>
        <p:spPr>
          <a:xfrm>
            <a:off x="3280978" y="1548141"/>
            <a:ext cx="2878352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Карточка проекта</a:t>
            </a:r>
            <a:endParaRPr lang="ru-RU" alt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052096"/>
            <a:ext cx="6701877" cy="47015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32F5D9-C69F-4429-BA13-4B2F2540F9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8823"/>
            <a:ext cx="959785" cy="665451"/>
          </a:xfrm>
          <a:prstGeom prst="rect">
            <a:avLst/>
          </a:prstGeom>
        </p:spPr>
      </p:pic>
      <p:sp>
        <p:nvSpPr>
          <p:cNvPr id="10" name="Прямоугольник 12">
            <a:extLst>
              <a:ext uri="{FF2B5EF4-FFF2-40B4-BE49-F238E27FC236}">
                <a16:creationId xmlns:a16="http://schemas.microsoft.com/office/drawing/2014/main" id="{8FDAA085-25FE-4F2D-9983-E9849DB9A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4055" y="6185995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область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13993" y="349498"/>
            <a:ext cx="7315200" cy="728579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«Подготовка педагогических работников к образовательной деятельности с использованием  ресурсов электронной библиотеки»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7" name="Picture 2" descr="C:\Users\User\Desktop\logo.pn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632" y="6277263"/>
            <a:ext cx="412672" cy="4624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Текстовое поле 3"/>
          <p:cNvSpPr txBox="1"/>
          <p:nvPr/>
        </p:nvSpPr>
        <p:spPr>
          <a:xfrm>
            <a:off x="2784217" y="1479408"/>
            <a:ext cx="3774751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2.Обоснование выбора </a:t>
            </a:r>
            <a:endParaRPr lang="ru-RU" altLang="en-US" sz="2800" u="sng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322549" y="2090606"/>
            <a:ext cx="704625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риски</a:t>
            </a:r>
            <a:r>
              <a:rPr lang="ru-RU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Увеличение временных затрат сотрудников, задействованных в команде проекта</a:t>
            </a:r>
          </a:p>
        </p:txBody>
      </p:sp>
      <p:pic>
        <p:nvPicPr>
          <p:cNvPr id="103" name="Замещающая рамка рисунка 102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tretch>
            <a:fillRect/>
          </a:stretch>
        </p:blipFill>
        <p:spPr>
          <a:xfrm>
            <a:off x="367143" y="2820375"/>
            <a:ext cx="2055295" cy="14965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Текстовое поле 5"/>
          <p:cNvSpPr txBox="1"/>
          <p:nvPr/>
        </p:nvSpPr>
        <p:spPr>
          <a:xfrm>
            <a:off x="116834" y="4446689"/>
            <a:ext cx="2555912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Неудовлетворенность педагогов сроками подготовки к образовательной деятельности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2912407" y="4435636"/>
            <a:ext cx="2808312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Рост числа обращений педагогов к интернет ресурсам по подготовки к образовательной и воспитательной деятельности.</a:t>
            </a:r>
            <a:endParaRPr lang="ru-RU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" name="Замещающая рамка рисунка 103"/>
          <p:cNvPicPr>
            <a:picLocks noGrp="1"/>
          </p:cNvPicPr>
          <p:nvPr>
            <p:ph type="pic" sz="quarter" idx="17"/>
          </p:nvPr>
        </p:nvPicPr>
        <p:blipFill>
          <a:blip r:embed="rId5"/>
          <a:stretch>
            <a:fillRect/>
          </a:stretch>
        </p:blipFill>
        <p:spPr>
          <a:xfrm>
            <a:off x="6232110" y="2827474"/>
            <a:ext cx="1940290" cy="154728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Текстовое поле 8"/>
          <p:cNvSpPr txBox="1"/>
          <p:nvPr/>
        </p:nvSpPr>
        <p:spPr>
          <a:xfrm>
            <a:off x="5862476" y="4464294"/>
            <a:ext cx="2808312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Отсутствие экспертизы качества части образовательных ресурсов, размещённых в сети Интернет.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480620437"/>
              </p:ext>
            </p:extLst>
          </p:nvPr>
        </p:nvGraphicFramePr>
        <p:xfrm>
          <a:off x="3257120" y="2820375"/>
          <a:ext cx="2124650" cy="1737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DA853CC-D798-4D09-AE6B-F2B05C468B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373"/>
            <a:ext cx="959785" cy="665451"/>
          </a:xfrm>
          <a:prstGeom prst="rect">
            <a:avLst/>
          </a:prstGeom>
        </p:spPr>
      </p:pic>
      <p:sp>
        <p:nvSpPr>
          <p:cNvPr id="14" name="Прямоугольник 12">
            <a:extLst>
              <a:ext uri="{FF2B5EF4-FFF2-40B4-BE49-F238E27FC236}">
                <a16:creationId xmlns:a16="http://schemas.microsoft.com/office/drawing/2014/main" id="{CCD0F4FB-FF36-411F-B88A-1629B05BD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4220" y="6231502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область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6962" y="404664"/>
            <a:ext cx="7359788" cy="720041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«Подготовка педагогических работников к образовательной деятельности с использованием  ресурсов электронной библиотеки»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7" name="Picture 2" descr="C:\Users\User\Desktop\logo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525" y="6252675"/>
            <a:ext cx="412672" cy="4624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овое поле 2"/>
          <p:cNvSpPr txBox="1"/>
          <p:nvPr/>
        </p:nvSpPr>
        <p:spPr>
          <a:xfrm>
            <a:off x="1331640" y="1523619"/>
            <a:ext cx="5993885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1.Вовлеченные лица и рамки проекта </a:t>
            </a:r>
            <a:endParaRPr lang="ru-RU" altLang="en-US" sz="2800" u="sng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62934" y="1916832"/>
            <a:ext cx="8845338" cy="4191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Заказчик проекта: ДОУ№14 г. Липецка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Владелец проекта: заведующая ДОУ№14 г. Липецка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Название процесса:подбор материала в электронной библиотеке для организации качественной образовательной деятельности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 Границы процесса: от запроса на ресурс до получения материала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5. Руководитель проекта: заведующая ДОУ№14 г. Липецка Н.Е. Дубовых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6. Команда проекта: заместители заведующей Серёгина О.Ю., Сазонова Е.Н., Попова И.В., инструктор по физической культуре Полозова Н.С., музыкальные руководители Смольникова Т.Я., Гордеева М.Н.</a:t>
            </a:r>
            <a:endParaRPr lang="ru-RU" altLang="en-US" sz="2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83E068-CE98-4DEE-B9C1-9966F0CB75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7" y="404664"/>
            <a:ext cx="959785" cy="665451"/>
          </a:xfrm>
          <a:prstGeom prst="rect">
            <a:avLst/>
          </a:prstGeom>
        </p:spPr>
      </p:pic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F7DAF77D-16D4-4492-B9F9-F223A7990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411" y="6224706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область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216" y="407594"/>
            <a:ext cx="7246896" cy="715298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«Подготовка педагогических работников к образовательной деятельности с использованием  ресурсов электронной библиотеки»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7" name="Picture 2" descr="C:\Users\User\Desktop\logo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613" y="6199276"/>
            <a:ext cx="412672" cy="4624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овое поле 2"/>
          <p:cNvSpPr txBox="1"/>
          <p:nvPr/>
        </p:nvSpPr>
        <p:spPr>
          <a:xfrm>
            <a:off x="2195736" y="1353142"/>
            <a:ext cx="4402808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3.Цели и плановый эффект </a:t>
            </a:r>
            <a:endParaRPr lang="ru-RU" altLang="en-US" sz="2800" u="sng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537896" y="3751430"/>
            <a:ext cx="552031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ru-RU" altLang="en-US"/>
          </a:p>
        </p:txBody>
      </p:sp>
      <p:graphicFrame>
        <p:nvGraphicFramePr>
          <p:cNvPr id="7" name="Таблица 6"/>
          <p:cNvGraphicFramePr/>
          <p:nvPr>
            <p:extLst>
              <p:ext uri="{D42A27DB-BD31-4B8C-83A1-F6EECF244321}">
                <p14:modId xmlns:p14="http://schemas.microsoft.com/office/powerpoint/2010/main" val="3315744477"/>
              </p:ext>
            </p:extLst>
          </p:nvPr>
        </p:nvGraphicFramePr>
        <p:xfrm>
          <a:off x="107675" y="2106613"/>
          <a:ext cx="8928821" cy="2643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25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Наименование цели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endParaRPr lang="ru-RU" alt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04" marR="68304" marT="34152" marB="34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Текущий показатель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04" marR="68304" marT="34152" marB="34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Целевой показатель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04" marR="68304" marT="34152" marB="34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593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1.Сокращение времени по подготовке к образовательной деятельности</a:t>
                      </a:r>
                      <a:endParaRPr lang="ru-RU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304" marR="68304" marT="34152" marB="34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час 30 мин.</a:t>
                      </a:r>
                    </a:p>
                  </a:txBody>
                  <a:tcPr marL="68304" marR="68304" marT="34152" marB="34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15-20 мин.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endParaRPr lang="ru-RU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4" marR="68304" marT="34152" marB="34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589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2.Повышение доли педагогов ДОУ использующих ресурсы электронной библиотеки при подготовке к образовательной деятельности </a:t>
                      </a:r>
                      <a:endParaRPr lang="ru-RU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04" marR="68304" marT="34152" marB="34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35%</a:t>
                      </a:r>
                    </a:p>
                  </a:txBody>
                  <a:tcPr marL="68304" marR="68304" marT="34152" marB="34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95%</a:t>
                      </a:r>
                    </a:p>
                  </a:txBody>
                  <a:tcPr marL="68304" marR="68304" marT="34152" marB="34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Текстовое поле 7"/>
          <p:cNvSpPr txBox="1"/>
          <p:nvPr/>
        </p:nvSpPr>
        <p:spPr>
          <a:xfrm>
            <a:off x="534620" y="4837276"/>
            <a:ext cx="182419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Эффекты</a:t>
            </a:r>
            <a:endParaRPr lang="ru-RU" alt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79540" y="5416554"/>
            <a:ext cx="7418938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1.Высвобождение времени педагогов для работы с детьми</a:t>
            </a:r>
          </a:p>
          <a:p>
            <a:r>
              <a:rPr lang="ru-RU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2.Повышение качества образовательной деятельности за счет повышения качества методического обеспечения образовательного процесса.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AEF3E3-CE45-4A52-AD09-B7AB244828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5" y="347097"/>
            <a:ext cx="959785" cy="665451"/>
          </a:xfrm>
          <a:prstGeom prst="rect">
            <a:avLst/>
          </a:prstGeom>
        </p:spPr>
      </p:pic>
      <p:sp>
        <p:nvSpPr>
          <p:cNvPr id="11" name="Прямоугольник 12">
            <a:extLst>
              <a:ext uri="{FF2B5EF4-FFF2-40B4-BE49-F238E27FC236}">
                <a16:creationId xmlns:a16="http://schemas.microsoft.com/office/drawing/2014/main" id="{5F9B1205-2CAC-4F7A-8E46-6203D86D9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4055" y="6185995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область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15643"/>
            <a:ext cx="7241204" cy="71245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«Подготовка педагогических работников к образовательной деятельности с использованием  ресурсов электронной библиотеки»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7" name="Picture 2" descr="C:\Users\User\Desktop\logo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326622"/>
            <a:ext cx="412672" cy="4624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Прямоугольник 12"/>
          <p:cNvSpPr>
            <a:spLocks noChangeArrowheads="1"/>
          </p:cNvSpPr>
          <p:nvPr/>
        </p:nvSpPr>
        <p:spPr bwMode="auto">
          <a:xfrm>
            <a:off x="8244408" y="6326622"/>
            <a:ext cx="814172" cy="4372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121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121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011072" y="1366757"/>
            <a:ext cx="4788427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4.Ключевые события проекта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ru-RU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/>
          <p:nvPr>
            <p:extLst>
              <p:ext uri="{D42A27DB-BD31-4B8C-83A1-F6EECF244321}">
                <p14:modId xmlns:p14="http://schemas.microsoft.com/office/powerpoint/2010/main" val="3284162117"/>
              </p:ext>
            </p:extLst>
          </p:nvPr>
        </p:nvGraphicFramePr>
        <p:xfrm>
          <a:off x="54971" y="1828422"/>
          <a:ext cx="9144238" cy="495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1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69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99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№ п/п</a:t>
                      </a: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Фазы и этапы проекта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endParaRPr lang="ru-RU" alt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Сроки</a:t>
                      </a:r>
                      <a:endParaRPr lang="ru-RU" alt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8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Старт проекта. Разработка паспорта проекта.</a:t>
                      </a:r>
                      <a:endParaRPr lang="ru-RU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 2021 г.</a:t>
                      </a: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9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Анализ текущей ситуации. Картирование процесса</a:t>
                      </a:r>
                      <a:endParaRPr lang="ru-RU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2021 г.</a:t>
                      </a: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17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Разработка карты идеального и целевого состояния процесса.</a:t>
                      </a:r>
                      <a:endParaRPr lang="ru-RU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2021 г.</a:t>
                      </a: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1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Выявление коренных причин проблем, формирование предложений по их решению.</a:t>
                      </a:r>
                      <a:endParaRPr lang="ru-RU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r>
                        <a:rPr lang="ru-RU" alt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г.</a:t>
                      </a: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25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Защита выработанных предложений по совершенствованию работы.</a:t>
                      </a:r>
                      <a:endParaRPr lang="ru-RU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2021 г.</a:t>
                      </a: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11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Реализация плана мероприятий.</a:t>
                      </a:r>
                      <a:endParaRPr lang="ru-RU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январь- февраль2022 </a:t>
                      </a: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19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Стандартизация результатов.</a:t>
                      </a:r>
                      <a:endParaRPr lang="ru-RU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 2022 г.</a:t>
                      </a: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26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Закрытие проекта.</a:t>
                      </a:r>
                      <a:endParaRPr lang="ru-RU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 2022 г.</a:t>
                      </a: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6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Мониторинг стабильности результатов.</a:t>
                      </a: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 2022 г.</a:t>
                      </a:r>
                    </a:p>
                  </a:txBody>
                  <a:tcPr marL="68304" marR="68304" marT="34152" marB="3415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A3E5C2-7272-4423-A6F2-706D262EF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1" y="415643"/>
            <a:ext cx="959785" cy="665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091EE6-DA09-4E90-BF43-B4E1AB7132B6}"/>
              </a:ext>
            </a:extLst>
          </p:cNvPr>
          <p:cNvSpPr txBox="1"/>
          <p:nvPr/>
        </p:nvSpPr>
        <p:spPr>
          <a:xfrm>
            <a:off x="3419872" y="306743"/>
            <a:ext cx="19682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2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49D585-CE5F-4116-8FE4-0A34C1AE0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42" y="179909"/>
            <a:ext cx="1286367" cy="890093"/>
          </a:xfrm>
          <a:prstGeom prst="rect">
            <a:avLst/>
          </a:prstGeom>
        </p:spPr>
      </p:pic>
      <p:pic>
        <p:nvPicPr>
          <p:cNvPr id="8" name="Picture 2" descr="C:\Users\User\Desktop\logo.png">
            <a:extLst>
              <a:ext uri="{FF2B5EF4-FFF2-40B4-BE49-F238E27FC236}">
                <a16:creationId xmlns:a16="http://schemas.microsoft.com/office/drawing/2014/main" id="{2A4AF0C0-01BB-4B36-9099-4778449C7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452670" cy="5035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12">
            <a:extLst>
              <a:ext uri="{FF2B5EF4-FFF2-40B4-BE49-F238E27FC236}">
                <a16:creationId xmlns:a16="http://schemas.microsoft.com/office/drawing/2014/main" id="{CDCDE9DB-38FF-40A5-A1DE-9BBEB6F69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5455" y="6130073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область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1CDD1-EE56-4992-BCA0-F20857CBB9C3}"/>
              </a:ext>
            </a:extLst>
          </p:cNvPr>
          <p:cNvSpPr txBox="1"/>
          <p:nvPr/>
        </p:nvSpPr>
        <p:spPr>
          <a:xfrm>
            <a:off x="318252" y="1988840"/>
            <a:ext cx="851986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4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замеров времени </a:t>
            </a:r>
          </a:p>
          <a:p>
            <a:pPr algn="ctr">
              <a:defRPr/>
            </a:pPr>
            <a:r>
              <a:rPr lang="ru-RU" altLang="en-US" sz="4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процессу подготовки педагогических работников к образовательной деятельности.</a:t>
            </a:r>
          </a:p>
        </p:txBody>
      </p:sp>
      <p:sp>
        <p:nvSpPr>
          <p:cNvPr id="10" name="Прямоугольник 12">
            <a:extLst>
              <a:ext uri="{FF2B5EF4-FFF2-40B4-BE49-F238E27FC236}">
                <a16:creationId xmlns:a16="http://schemas.microsoft.com/office/drawing/2014/main" id="{6DAB5E7D-12B0-45CB-BBA1-656B54D10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8171" y="6114846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область</a:t>
            </a:r>
          </a:p>
        </p:txBody>
      </p:sp>
    </p:spTree>
    <p:extLst>
      <p:ext uri="{BB962C8B-B14F-4D97-AF65-F5344CB8AC3E}">
        <p14:creationId xmlns:p14="http://schemas.microsoft.com/office/powerpoint/2010/main" val="202822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0859" y="372164"/>
            <a:ext cx="7307860" cy="72393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«Подготовка педагогических работников к образовательной деятельности с использованием  ресурсов электронной библиотеки»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7" name="Picture 2" descr="C:\Users\User\Desktop\logo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3286" y="6160606"/>
            <a:ext cx="412672" cy="4624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0256" y="2068001"/>
            <a:ext cx="8283488" cy="3229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altLang="ru-RU" sz="1793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Замеры времени по процессу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фиксация замеров продолжительности выполняемых действий педагогов при подготовки к непосредственной образовательной деятельности</a:t>
            </a:r>
          </a:p>
          <a:p>
            <a:pPr algn="just"/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картировал?</a:t>
            </a:r>
          </a:p>
          <a:p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проекта дошкольного образовательного учреждения детский сад №14г. Липецка.</a:t>
            </a:r>
          </a:p>
          <a:p>
            <a:endParaRPr lang="ru-RU" altLang="ru-RU" sz="179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5B4485-5BFE-4ED4-9E89-F1A1862471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12" y="372164"/>
            <a:ext cx="959785" cy="665451"/>
          </a:xfrm>
          <a:prstGeom prst="rect">
            <a:avLst/>
          </a:prstGeom>
        </p:spPr>
      </p:pic>
      <p:sp>
        <p:nvSpPr>
          <p:cNvPr id="10" name="Прямоугольник 12">
            <a:extLst>
              <a:ext uri="{FF2B5EF4-FFF2-40B4-BE49-F238E27FC236}">
                <a16:creationId xmlns:a16="http://schemas.microsoft.com/office/drawing/2014/main" id="{CBE94F6A-CAC2-4DE1-AB4B-EE7F49242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8171" y="6114846"/>
            <a:ext cx="108994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Липецкая </a:t>
            </a:r>
          </a:p>
          <a:p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</a:rPr>
              <a:t>область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6EDA8"/>
      </a:lt1>
      <a:dk2>
        <a:srgbClr val="006600"/>
      </a:dk2>
      <a:lt2>
        <a:srgbClr val="FFFFFF"/>
      </a:lt2>
      <a:accent1>
        <a:srgbClr val="73C95B"/>
      </a:accent1>
      <a:accent2>
        <a:srgbClr val="F7C037"/>
      </a:accent2>
      <a:accent3>
        <a:srgbClr val="FAF4D1"/>
      </a:accent3>
      <a:accent4>
        <a:srgbClr val="000000"/>
      </a:accent4>
      <a:accent5>
        <a:srgbClr val="BCE1B5"/>
      </a:accent5>
      <a:accent6>
        <a:srgbClr val="E0AE31"/>
      </a:accent6>
      <a:hlink>
        <a:srgbClr val="2393CB"/>
      </a:hlink>
      <a:folHlink>
        <a:srgbClr val="CB057B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BBEAA8"/>
        </a:lt1>
        <a:dk2>
          <a:srgbClr val="063C60"/>
        </a:dk2>
        <a:lt2>
          <a:srgbClr val="FFFFFF"/>
        </a:lt2>
        <a:accent1>
          <a:srgbClr val="5598CF"/>
        </a:accent1>
        <a:accent2>
          <a:srgbClr val="AAD955"/>
        </a:accent2>
        <a:accent3>
          <a:srgbClr val="DAF3D1"/>
        </a:accent3>
        <a:accent4>
          <a:srgbClr val="000000"/>
        </a:accent4>
        <a:accent5>
          <a:srgbClr val="B4CAE4"/>
        </a:accent5>
        <a:accent6>
          <a:srgbClr val="9AC44C"/>
        </a:accent6>
        <a:hlink>
          <a:srgbClr val="C7AA6F"/>
        </a:hlink>
        <a:folHlink>
          <a:srgbClr val="9E65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6EDA8"/>
        </a:lt1>
        <a:dk2>
          <a:srgbClr val="006600"/>
        </a:dk2>
        <a:lt2>
          <a:srgbClr val="FFFFFF"/>
        </a:lt2>
        <a:accent1>
          <a:srgbClr val="73C95B"/>
        </a:accent1>
        <a:accent2>
          <a:srgbClr val="F7C037"/>
        </a:accent2>
        <a:accent3>
          <a:srgbClr val="FAF4D1"/>
        </a:accent3>
        <a:accent4>
          <a:srgbClr val="000000"/>
        </a:accent4>
        <a:accent5>
          <a:srgbClr val="BCE1B5"/>
        </a:accent5>
        <a:accent6>
          <a:srgbClr val="E0AE31"/>
        </a:accent6>
        <a:hlink>
          <a:srgbClr val="2393CB"/>
        </a:hlink>
        <a:folHlink>
          <a:srgbClr val="CB057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CE6AE"/>
        </a:lt1>
        <a:dk2>
          <a:srgbClr val="800000"/>
        </a:dk2>
        <a:lt2>
          <a:srgbClr val="FFFFFF"/>
        </a:lt2>
        <a:accent1>
          <a:srgbClr val="F66C2E"/>
        </a:accent1>
        <a:accent2>
          <a:srgbClr val="F9DE3D"/>
        </a:accent2>
        <a:accent3>
          <a:srgbClr val="FDF0D3"/>
        </a:accent3>
        <a:accent4>
          <a:srgbClr val="000000"/>
        </a:accent4>
        <a:accent5>
          <a:srgbClr val="FABAAD"/>
        </a:accent5>
        <a:accent6>
          <a:srgbClr val="E2C936"/>
        </a:accent6>
        <a:hlink>
          <a:srgbClr val="6CCA85"/>
        </a:hlink>
        <a:folHlink>
          <a:srgbClr val="DCA44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597TGp_Child_light</Template>
  <TotalTime>407</TotalTime>
  <Words>1235</Words>
  <Application>Microsoft Office PowerPoint</Application>
  <PresentationFormat>Экран (4:3)</PresentationFormat>
  <Paragraphs>296</Paragraphs>
  <Slides>29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Montserrat Semi Bold</vt:lpstr>
      <vt:lpstr>Times New Roman</vt:lpstr>
      <vt:lpstr>Default Design</vt:lpstr>
      <vt:lpstr>ДОУ №14  г. Липецка </vt:lpstr>
      <vt:lpstr>Презентация PowerPoint</vt:lpstr>
      <vt:lpstr>«Подготовка педагогических работников к образовательной деятельности с использованием  ресурсов электронной библиотеки» </vt:lpstr>
      <vt:lpstr>«Подготовка педагогических работников к образовательной деятельности с использованием  ресурсов электронной библиотеки» </vt:lpstr>
      <vt:lpstr>«Подготовка педагогических работников к образовательной деятельности с использованием  ресурсов электронной библиотеки» </vt:lpstr>
      <vt:lpstr>«Подготовка педагогических работников к образовательной деятельности с использованием  ресурсов электронной библиотеки» </vt:lpstr>
      <vt:lpstr>«Подготовка педагогических работников к образовательной деятельности с использованием  ресурсов электронной библиотеки» </vt:lpstr>
      <vt:lpstr>Презентация PowerPoint</vt:lpstr>
      <vt:lpstr>«Подготовка педагогических работников к образовательной деятельности с использованием  ресурсов электронной библиотеки» </vt:lpstr>
      <vt:lpstr>«Подготовка педагогических работников к образовательной деятельности с использованием  ресурсов электронной библиотеки» </vt:lpstr>
      <vt:lpstr>Презентация PowerPoint</vt:lpstr>
      <vt:lpstr>Презентация PowerPoint</vt:lpstr>
      <vt:lpstr>Презентация PowerPoint</vt:lpstr>
      <vt:lpstr>«Подготовка педагогических работников к образовательной деятельности с использованием  ресурсов электронной библиотеки» </vt:lpstr>
      <vt:lpstr>Презентация PowerPoint</vt:lpstr>
      <vt:lpstr>«Подготовка педагогических работников к образовательной деятельности с использованием  ресурсов электронной библиотеки»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«Подготовка педагогических работников к образовательной деятельности с использованием  ресурсов электронной библиотеки» </vt:lpstr>
      <vt:lpstr>Презентация PowerPoint</vt:lpstr>
      <vt:lpstr>«Подготовка педагогических работников к образовательной деятельности с использованием  ресурсов электронной библиотеки» </vt:lpstr>
      <vt:lpstr>Презентация PowerPoint</vt:lpstr>
      <vt:lpstr>«Подготовка педагогических работников к образовательной деятельности с использованием  ресурсов электронной библиотеки» </vt:lpstr>
      <vt:lpstr>Презентация PowerPoint</vt:lpstr>
      <vt:lpstr>«Подготовка педагогических работников к образовательной деятельности с использованием  ресурсов электронной библиотеки» </vt:lpstr>
      <vt:lpstr>Спасибо за внимание!</vt:lpstr>
    </vt:vector>
  </TitlesOfParts>
  <Company>Guild Design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user</dc:creator>
  <cp:lastModifiedBy>User</cp:lastModifiedBy>
  <cp:revision>14</cp:revision>
  <dcterms:created xsi:type="dcterms:W3CDTF">2022-01-20T05:03:03Z</dcterms:created>
  <dcterms:modified xsi:type="dcterms:W3CDTF">2022-06-20T12:44:52Z</dcterms:modified>
</cp:coreProperties>
</file>