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8" r:id="rId3"/>
    <p:sldId id="265" r:id="rId4"/>
    <p:sldId id="322" r:id="rId5"/>
    <p:sldId id="332" r:id="rId6"/>
    <p:sldId id="333" r:id="rId7"/>
    <p:sldId id="348" r:id="rId8"/>
    <p:sldId id="349" r:id="rId9"/>
    <p:sldId id="350" r:id="rId10"/>
    <p:sldId id="334" r:id="rId11"/>
    <p:sldId id="338" r:id="rId12"/>
    <p:sldId id="342" r:id="rId13"/>
    <p:sldId id="345" r:id="rId14"/>
    <p:sldId id="343" r:id="rId15"/>
    <p:sldId id="278" r:id="rId16"/>
    <p:sldId id="344" r:id="rId17"/>
    <p:sldId id="335" r:id="rId18"/>
    <p:sldId id="329" r:id="rId19"/>
    <p:sldId id="351" r:id="rId20"/>
    <p:sldId id="323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BFDA53B-B18F-401F-96B5-1E21DFEA30D1}">
          <p14:sldIdLst>
            <p14:sldId id="256"/>
            <p14:sldId id="288"/>
            <p14:sldId id="265"/>
            <p14:sldId id="322"/>
            <p14:sldId id="332"/>
            <p14:sldId id="333"/>
            <p14:sldId id="348"/>
            <p14:sldId id="349"/>
            <p14:sldId id="350"/>
            <p14:sldId id="334"/>
            <p14:sldId id="338"/>
            <p14:sldId id="342"/>
            <p14:sldId id="345"/>
            <p14:sldId id="343"/>
            <p14:sldId id="278"/>
            <p14:sldId id="344"/>
            <p14:sldId id="335"/>
            <p14:sldId id="329"/>
            <p14:sldId id="351"/>
            <p14:sldId id="323"/>
          </p14:sldIdLst>
        </p14:section>
        <p14:section name="Раздел без заголовка" id="{C6AC524C-4920-4ABE-A579-DA1602791C9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C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15" autoAdjust="0"/>
    <p:restoredTop sz="94660"/>
  </p:normalViewPr>
  <p:slideViewPr>
    <p:cSldViewPr>
      <p:cViewPr>
        <p:scale>
          <a:sx n="100" d="100"/>
          <a:sy n="100" d="100"/>
        </p:scale>
        <p:origin x="136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95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1.7636929230085547E-2"/>
          <c:y val="0.15467568448018632"/>
          <c:w val="0.96472614153982894"/>
          <c:h val="0.7673196229554536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ВПП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dirty="0"/>
                      <a:t>24</a:t>
                    </a:r>
                    <a:r>
                      <a:rPr lang="ru-RU" baseline="0" dirty="0"/>
                      <a:t> ч</a:t>
                    </a:r>
                    <a:r>
                      <a:rPr lang="ru-RU" dirty="0"/>
                      <a:t>аса</a:t>
                    </a:r>
                    <a:r>
                      <a:rPr lang="ru-RU" baseline="0" dirty="0"/>
                      <a:t> </a:t>
                    </a:r>
                  </a:p>
                  <a:p>
                    <a:pPr>
                      <a:defRPr sz="14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aseline="0" dirty="0"/>
                      <a:t> 35 минут</a:t>
                    </a:r>
                    <a:endParaRPr lang="ru-RU" dirty="0"/>
                  </a:p>
                </c:rich>
              </c:tx>
              <c:spPr>
                <a:solidFill>
                  <a:schemeClr val="accent4">
                    <a:lumMod val="9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CD1-442E-8AA4-E055F2C42B46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/>
                      <a:t>9</a:t>
                    </a:r>
                    <a:r>
                      <a:rPr lang="ru-RU" baseline="0"/>
                      <a:t> часов </a:t>
                    </a:r>
                  </a:p>
                  <a:p>
                    <a:pPr>
                      <a:defRPr sz="14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baseline="0"/>
                      <a:t>20 минут</a:t>
                    </a:r>
                    <a:endParaRPr lang="ru-RU"/>
                  </a:p>
                </c:rich>
              </c:tx>
              <c:spPr>
                <a:solidFill>
                  <a:schemeClr val="accent4">
                    <a:lumMod val="9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D1-442E-8AA4-E055F2C42B46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/>
                      <a:t>9 часов </a:t>
                    </a:r>
                  </a:p>
                  <a:p>
                    <a:pPr>
                      <a:defRPr sz="14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/>
                      <a:t>10 минут</a:t>
                    </a:r>
                    <a:endParaRPr lang="ru-RU" dirty="0"/>
                  </a:p>
                </c:rich>
              </c:tx>
              <c:spPr>
                <a:solidFill>
                  <a:schemeClr val="accent4">
                    <a:lumMod val="9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D1-442E-8AA4-E055F2C42B46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/>
                      <a:t>8 часов </a:t>
                    </a:r>
                  </a:p>
                  <a:p>
                    <a:pPr>
                      <a:defRPr sz="14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/>
                      <a:t>35</a:t>
                    </a:r>
                    <a:r>
                      <a:rPr lang="ru-RU" baseline="0"/>
                      <a:t> минут</a:t>
                    </a:r>
                    <a:endParaRPr lang="ru-RU" dirty="0"/>
                  </a:p>
                </c:rich>
              </c:tx>
              <c:spPr>
                <a:solidFill>
                  <a:schemeClr val="accent4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accent4">
                          <a:lumMod val="10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D1-442E-8AA4-E055F2C42B46}"/>
                </c:ext>
              </c:extLst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4">
                        <a:lumMod val="1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начало проекта</c:v>
                </c:pt>
                <c:pt idx="1">
                  <c:v>1 анализ</c:v>
                </c:pt>
                <c:pt idx="2">
                  <c:v>2 анализ</c:v>
                </c:pt>
                <c:pt idx="3">
                  <c:v>3 анализ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1475</c:v>
                </c:pt>
                <c:pt idx="1">
                  <c:v>560</c:v>
                </c:pt>
                <c:pt idx="2">
                  <c:v>550</c:v>
                </c:pt>
                <c:pt idx="3">
                  <c:v>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CD1-442E-8AA4-E055F2C42B4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lt1"/>
                  </a:gs>
                  <a:gs pos="100000">
                    <a:schemeClr val="lt1">
                      <a:alpha val="0"/>
                    </a:schemeClr>
                  </a:gs>
                </a:gsLst>
                <a:lin ang="5400000" scaled="0"/>
              </a:gradFill>
              <a:round/>
            </a:ln>
            <a:effectLst/>
          </c:spPr>
        </c:dropLines>
        <c:smooth val="0"/>
        <c:axId val="504839672"/>
        <c:axId val="504835408"/>
      </c:lineChart>
      <c:catAx>
        <c:axId val="50483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3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4835408"/>
        <c:crosses val="autoZero"/>
        <c:auto val="1"/>
        <c:lblAlgn val="ctr"/>
        <c:lblOffset val="100"/>
        <c:noMultiLvlLbl val="0"/>
      </c:catAx>
      <c:valAx>
        <c:axId val="504835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04839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tx2">
        <a:lumMod val="25000"/>
      </a:schemeClr>
    </a:solidFill>
    <a:ln w="9525" cap="flat" cmpd="sng" algn="ctr">
      <a:solidFill>
        <a:schemeClr val="lt1">
          <a:lumMod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1197" b="1" kern="1200"/>
  </cs:axisTitle>
  <cs:categoryAxis>
    <cs:lnRef idx="0">
      <cs:styleClr val="0"/>
    </cs:lnRef>
    <cs:fillRef idx="0"/>
    <cs:effectRef idx="0"/>
    <cs:fontRef idx="minor">
      <a:schemeClr val="lt1"/>
    </cs:fontRef>
    <cs:defRPr sz="1197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33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1197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1197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1197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995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1197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C7E5EE-B8C3-477C-A065-9C8E89323FE5}" type="doc">
      <dgm:prSet loTypeId="urn:microsoft.com/office/officeart/2005/8/layout/pyramid2#1" loCatId="pyramid" qsTypeId="urn:microsoft.com/office/officeart/2005/8/quickstyle/3d7#1" qsCatId="3D" csTypeId="urn:microsoft.com/office/officeart/2005/8/colors/accent0_3#1" csCatId="mainScheme" phldr="1"/>
      <dgm:spPr/>
    </dgm:pt>
    <dgm:pt modelId="{428EB519-3C5B-44ED-86E9-CEEFDDE5F474}">
      <dgm:prSet phldrT="[Текст]"/>
      <dgm:spPr/>
      <dgm:t>
        <a:bodyPr/>
        <a:lstStyle/>
        <a:p>
          <a:r>
            <a:rPr lang="ru-RU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Большое количество документов заполняемых вручную</a:t>
          </a:r>
        </a:p>
      </dgm:t>
    </dgm:pt>
    <dgm:pt modelId="{B4B5B79B-67B4-4210-865D-DEF363F344B8}" type="parTrans" cxnId="{07520991-A375-4028-B379-AE884496D281}">
      <dgm:prSet/>
      <dgm:spPr/>
      <dgm:t>
        <a:bodyPr/>
        <a:lstStyle/>
        <a:p>
          <a:endParaRPr lang="ru-RU"/>
        </a:p>
      </dgm:t>
    </dgm:pt>
    <dgm:pt modelId="{2B415D1D-0606-412A-93E9-3A73E3A32AAA}" type="sibTrans" cxnId="{07520991-A375-4028-B379-AE884496D281}">
      <dgm:prSet/>
      <dgm:spPr/>
      <dgm:t>
        <a:bodyPr/>
        <a:lstStyle/>
        <a:p>
          <a:endParaRPr lang="ru-RU"/>
        </a:p>
      </dgm:t>
    </dgm:pt>
    <dgm:pt modelId="{C43F66A3-9AA7-411E-9A44-D9698010F22E}">
      <dgm:prSet phldrT="[Текст]" custT="1"/>
      <dgm:spPr/>
      <dgm:t>
        <a:bodyPr/>
        <a:lstStyle/>
        <a:p>
          <a:r>
            <a:rPr lang="ru-RU" sz="18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Большая временная затрата на просчитывание меню, заявок и заполнение журналов вручную</a:t>
          </a:r>
        </a:p>
      </dgm:t>
    </dgm:pt>
    <dgm:pt modelId="{9665C631-9E18-4320-8D38-37B2329CF6AC}" type="parTrans" cxnId="{EE4508C1-C0C8-4BB2-AE3C-379D9C2E37E5}">
      <dgm:prSet/>
      <dgm:spPr/>
      <dgm:t>
        <a:bodyPr/>
        <a:lstStyle/>
        <a:p>
          <a:endParaRPr lang="ru-RU"/>
        </a:p>
      </dgm:t>
    </dgm:pt>
    <dgm:pt modelId="{C7A50BB2-FA59-43ED-B961-FB18A9195CCA}" type="sibTrans" cxnId="{EE4508C1-C0C8-4BB2-AE3C-379D9C2E37E5}">
      <dgm:prSet/>
      <dgm:spPr/>
      <dgm:t>
        <a:bodyPr/>
        <a:lstStyle/>
        <a:p>
          <a:endParaRPr lang="ru-RU"/>
        </a:p>
      </dgm:t>
    </dgm:pt>
    <dgm:pt modelId="{753E41E0-4F67-4A1A-874C-740D6B36FC17}">
      <dgm:prSet phldrT="[Текст]"/>
      <dgm:spPr/>
      <dgm:t>
        <a:bodyPr/>
        <a:lstStyle/>
        <a:p>
          <a:r>
            <a:rPr lang="ru-RU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Длительное ожидание запрошенной информации из разных подразделений.</a:t>
          </a:r>
        </a:p>
      </dgm:t>
    </dgm:pt>
    <dgm:pt modelId="{84429F6F-24A6-4BBA-B0D6-F37781205B47}" type="parTrans" cxnId="{A789905A-A50B-45A0-878F-8237CEBCD89B}">
      <dgm:prSet/>
      <dgm:spPr/>
      <dgm:t>
        <a:bodyPr/>
        <a:lstStyle/>
        <a:p>
          <a:endParaRPr lang="ru-RU"/>
        </a:p>
      </dgm:t>
    </dgm:pt>
    <dgm:pt modelId="{6606AB21-F84A-4C5F-8AC4-4C733DE972D1}" type="sibTrans" cxnId="{A789905A-A50B-45A0-878F-8237CEBCD89B}">
      <dgm:prSet/>
      <dgm:spPr/>
      <dgm:t>
        <a:bodyPr/>
        <a:lstStyle/>
        <a:p>
          <a:endParaRPr lang="ru-RU"/>
        </a:p>
      </dgm:t>
    </dgm:pt>
    <dgm:pt modelId="{1C4FF362-3B7D-4BA5-8FBD-83E2B2F9B6A4}" type="pres">
      <dgm:prSet presAssocID="{BBC7E5EE-B8C3-477C-A065-9C8E89323FE5}" presName="compositeShape" presStyleCnt="0">
        <dgm:presLayoutVars>
          <dgm:dir/>
          <dgm:resizeHandles/>
        </dgm:presLayoutVars>
      </dgm:prSet>
      <dgm:spPr/>
    </dgm:pt>
    <dgm:pt modelId="{8191FB32-0EC7-4C6C-9A08-6BC8D81F3427}" type="pres">
      <dgm:prSet presAssocID="{BBC7E5EE-B8C3-477C-A065-9C8E89323FE5}" presName="pyramid" presStyleLbl="node1" presStyleIdx="0" presStyleCnt="1"/>
      <dgm:spPr>
        <a:solidFill>
          <a:srgbClr val="00B050"/>
        </a:solidFill>
      </dgm:spPr>
    </dgm:pt>
    <dgm:pt modelId="{5ADE5BF7-3A75-4659-BD42-98965D787C40}" type="pres">
      <dgm:prSet presAssocID="{BBC7E5EE-B8C3-477C-A065-9C8E89323FE5}" presName="theList" presStyleCnt="0"/>
      <dgm:spPr/>
    </dgm:pt>
    <dgm:pt modelId="{92E256BB-EC6C-452C-B543-B9A41C04B93D}" type="pres">
      <dgm:prSet presAssocID="{428EB519-3C5B-44ED-86E9-CEEFDDE5F474}" presName="aNode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E4784A-D661-4166-B07E-FF7EE7E33237}" type="pres">
      <dgm:prSet presAssocID="{428EB519-3C5B-44ED-86E9-CEEFDDE5F474}" presName="aSpace" presStyleCnt="0"/>
      <dgm:spPr/>
    </dgm:pt>
    <dgm:pt modelId="{A14F811F-5330-4249-AA7A-4296A3C91765}" type="pres">
      <dgm:prSet presAssocID="{C43F66A3-9AA7-411E-9A44-D9698010F22E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5CC7B-5213-4201-B226-02984DE83FEB}" type="pres">
      <dgm:prSet presAssocID="{C43F66A3-9AA7-411E-9A44-D9698010F22E}" presName="aSpace" presStyleCnt="0"/>
      <dgm:spPr/>
    </dgm:pt>
    <dgm:pt modelId="{F185FBDE-09AA-4933-9022-7626A3FD6F45}" type="pres">
      <dgm:prSet presAssocID="{753E41E0-4F67-4A1A-874C-740D6B36FC17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B901D-212C-4872-ADA8-6AC4231BB66A}" type="pres">
      <dgm:prSet presAssocID="{753E41E0-4F67-4A1A-874C-740D6B36FC17}" presName="aSpace" presStyleCnt="0"/>
      <dgm:spPr/>
    </dgm:pt>
  </dgm:ptLst>
  <dgm:cxnLst>
    <dgm:cxn modelId="{C3EA7EDF-B33B-4B41-B426-20788F22C81D}" type="presOf" srcId="{753E41E0-4F67-4A1A-874C-740D6B36FC17}" destId="{F185FBDE-09AA-4933-9022-7626A3FD6F45}" srcOrd="0" destOrd="0" presId="urn:microsoft.com/office/officeart/2005/8/layout/pyramid2#1"/>
    <dgm:cxn modelId="{1280C42A-A568-4557-B54D-2FFF5920AAEB}" type="presOf" srcId="{BBC7E5EE-B8C3-477C-A065-9C8E89323FE5}" destId="{1C4FF362-3B7D-4BA5-8FBD-83E2B2F9B6A4}" srcOrd="0" destOrd="0" presId="urn:microsoft.com/office/officeart/2005/8/layout/pyramid2#1"/>
    <dgm:cxn modelId="{9B93CC90-2F8C-414A-A01F-11E310EA09B6}" type="presOf" srcId="{428EB519-3C5B-44ED-86E9-CEEFDDE5F474}" destId="{92E256BB-EC6C-452C-B543-B9A41C04B93D}" srcOrd="0" destOrd="0" presId="urn:microsoft.com/office/officeart/2005/8/layout/pyramid2#1"/>
    <dgm:cxn modelId="{1EFC4EE7-3003-49A4-9727-3ACCD8ECBC8A}" type="presOf" srcId="{C43F66A3-9AA7-411E-9A44-D9698010F22E}" destId="{A14F811F-5330-4249-AA7A-4296A3C91765}" srcOrd="0" destOrd="0" presId="urn:microsoft.com/office/officeart/2005/8/layout/pyramid2#1"/>
    <dgm:cxn modelId="{A789905A-A50B-45A0-878F-8237CEBCD89B}" srcId="{BBC7E5EE-B8C3-477C-A065-9C8E89323FE5}" destId="{753E41E0-4F67-4A1A-874C-740D6B36FC17}" srcOrd="2" destOrd="0" parTransId="{84429F6F-24A6-4BBA-B0D6-F37781205B47}" sibTransId="{6606AB21-F84A-4C5F-8AC4-4C733DE972D1}"/>
    <dgm:cxn modelId="{EE4508C1-C0C8-4BB2-AE3C-379D9C2E37E5}" srcId="{BBC7E5EE-B8C3-477C-A065-9C8E89323FE5}" destId="{C43F66A3-9AA7-411E-9A44-D9698010F22E}" srcOrd="1" destOrd="0" parTransId="{9665C631-9E18-4320-8D38-37B2329CF6AC}" sibTransId="{C7A50BB2-FA59-43ED-B961-FB18A9195CCA}"/>
    <dgm:cxn modelId="{07520991-A375-4028-B379-AE884496D281}" srcId="{BBC7E5EE-B8C3-477C-A065-9C8E89323FE5}" destId="{428EB519-3C5B-44ED-86E9-CEEFDDE5F474}" srcOrd="0" destOrd="0" parTransId="{B4B5B79B-67B4-4210-865D-DEF363F344B8}" sibTransId="{2B415D1D-0606-412A-93E9-3A73E3A32AAA}"/>
    <dgm:cxn modelId="{A08B09C3-2D67-4F85-8544-93BF111C83AE}" type="presParOf" srcId="{1C4FF362-3B7D-4BA5-8FBD-83E2B2F9B6A4}" destId="{8191FB32-0EC7-4C6C-9A08-6BC8D81F3427}" srcOrd="0" destOrd="0" presId="urn:microsoft.com/office/officeart/2005/8/layout/pyramid2#1"/>
    <dgm:cxn modelId="{BDC21978-9739-4768-A075-F58854703BBE}" type="presParOf" srcId="{1C4FF362-3B7D-4BA5-8FBD-83E2B2F9B6A4}" destId="{5ADE5BF7-3A75-4659-BD42-98965D787C40}" srcOrd="1" destOrd="0" presId="urn:microsoft.com/office/officeart/2005/8/layout/pyramid2#1"/>
    <dgm:cxn modelId="{E764FF05-AF1C-4C4B-950C-28DF07A8DC17}" type="presParOf" srcId="{5ADE5BF7-3A75-4659-BD42-98965D787C40}" destId="{92E256BB-EC6C-452C-B543-B9A41C04B93D}" srcOrd="0" destOrd="0" presId="urn:microsoft.com/office/officeart/2005/8/layout/pyramid2#1"/>
    <dgm:cxn modelId="{EF2FBAFE-1F5A-4A60-A8FB-8F06D9004677}" type="presParOf" srcId="{5ADE5BF7-3A75-4659-BD42-98965D787C40}" destId="{93E4784A-D661-4166-B07E-FF7EE7E33237}" srcOrd="1" destOrd="0" presId="urn:microsoft.com/office/officeart/2005/8/layout/pyramid2#1"/>
    <dgm:cxn modelId="{1540FC68-AD26-42A9-B1E4-B2D269D31309}" type="presParOf" srcId="{5ADE5BF7-3A75-4659-BD42-98965D787C40}" destId="{A14F811F-5330-4249-AA7A-4296A3C91765}" srcOrd="2" destOrd="0" presId="urn:microsoft.com/office/officeart/2005/8/layout/pyramid2#1"/>
    <dgm:cxn modelId="{2AB97F25-1B5D-4F4F-93C7-6E3E23AC99FC}" type="presParOf" srcId="{5ADE5BF7-3A75-4659-BD42-98965D787C40}" destId="{9585CC7B-5213-4201-B226-02984DE83FEB}" srcOrd="3" destOrd="0" presId="urn:microsoft.com/office/officeart/2005/8/layout/pyramid2#1"/>
    <dgm:cxn modelId="{F4E02C9E-3699-4349-9AB9-1932BF0E33EC}" type="presParOf" srcId="{5ADE5BF7-3A75-4659-BD42-98965D787C40}" destId="{F185FBDE-09AA-4933-9022-7626A3FD6F45}" srcOrd="4" destOrd="0" presId="urn:microsoft.com/office/officeart/2005/8/layout/pyramid2#1"/>
    <dgm:cxn modelId="{ED35EEE5-7B59-40E0-81D3-B5A3AE66BB65}" type="presParOf" srcId="{5ADE5BF7-3A75-4659-BD42-98965D787C40}" destId="{74DB901D-212C-4872-ADA8-6AC4231BB66A}" srcOrd="5" destOrd="0" presId="urn:microsoft.com/office/officeart/2005/8/layout/pyramid2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1DA2F1-F215-42D2-8060-C8FFCB18FCE9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2C6182B9-2A75-445F-96E0-27BC04F1AB90}">
      <dgm:prSet phldrT="[Текст]"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Ведение складского журнала вручную.</a:t>
          </a:r>
          <a:endParaRPr lang="ru-RU" sz="1400" dirty="0"/>
        </a:p>
      </dgm:t>
    </dgm:pt>
    <dgm:pt modelId="{8ECB9A80-F82E-4603-BE02-F4EC5A32AD9F}" type="parTrans" cxnId="{A04AB74A-1360-43A5-A06B-1F9243F9FB3E}">
      <dgm:prSet/>
      <dgm:spPr/>
      <dgm:t>
        <a:bodyPr/>
        <a:lstStyle/>
        <a:p>
          <a:endParaRPr lang="ru-RU"/>
        </a:p>
      </dgm:t>
    </dgm:pt>
    <dgm:pt modelId="{427F2772-0F2C-4E12-8DBB-35900033A2EE}" type="sibTrans" cxnId="{A04AB74A-1360-43A5-A06B-1F9243F9FB3E}">
      <dgm:prSet/>
      <dgm:spPr/>
      <dgm:t>
        <a:bodyPr/>
        <a:lstStyle/>
        <a:p>
          <a:endParaRPr lang="ru-RU"/>
        </a:p>
      </dgm:t>
    </dgm:pt>
    <dgm:pt modelId="{65C02150-0E08-43A8-98F8-E90A8B103B3E}">
      <dgm:prSet custT="1"/>
      <dgm:spPr>
        <a:solidFill>
          <a:srgbClr val="FF0000"/>
        </a:solidFill>
      </dgm:spPr>
      <dgm:t>
        <a:bodyPr/>
        <a:lstStyle/>
        <a:p>
          <a:r>
            <a:rPr lang="ru-RU" sz="18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ВЫХОД</a:t>
          </a:r>
        </a:p>
      </dgm:t>
    </dgm:pt>
    <dgm:pt modelId="{B8152FC7-EE78-4340-8D4D-C58AE605F0F7}" type="parTrans" cxnId="{241A7A80-093E-4432-A3FE-69D8269B5694}">
      <dgm:prSet/>
      <dgm:spPr/>
      <dgm:t>
        <a:bodyPr/>
        <a:lstStyle/>
        <a:p>
          <a:endParaRPr lang="ru-RU"/>
        </a:p>
      </dgm:t>
    </dgm:pt>
    <dgm:pt modelId="{C5A1BC9D-44EB-4025-AD64-DF6970119DEC}" type="sibTrans" cxnId="{241A7A80-093E-4432-A3FE-69D8269B5694}">
      <dgm:prSet/>
      <dgm:spPr/>
      <dgm:t>
        <a:bodyPr/>
        <a:lstStyle/>
        <a:p>
          <a:endParaRPr lang="ru-RU"/>
        </a:p>
      </dgm:t>
    </dgm:pt>
    <dgm:pt modelId="{367C4DA5-10EA-4CE8-A423-0903DE8A230D}">
      <dgm:prSet custT="1"/>
      <dgm:spPr>
        <a:solidFill>
          <a:srgbClr val="FFFF00"/>
        </a:solidFill>
      </dgm:spPr>
      <dgm:t>
        <a:bodyPr/>
        <a:lstStyle/>
        <a:p>
          <a:r>
            <a:rPr lang="ru-RU" sz="1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Большая затрата времени на составление меню на свой корпус.</a:t>
          </a:r>
        </a:p>
      </dgm:t>
    </dgm:pt>
    <dgm:pt modelId="{568BEF4C-8F2A-4078-85F6-F0CAB45D45B0}" type="parTrans" cxnId="{1D0CF940-6BCF-4A2C-BEDC-777010338A36}">
      <dgm:prSet/>
      <dgm:spPr/>
      <dgm:t>
        <a:bodyPr/>
        <a:lstStyle/>
        <a:p>
          <a:endParaRPr lang="ru-RU"/>
        </a:p>
      </dgm:t>
    </dgm:pt>
    <dgm:pt modelId="{276304AE-0FDD-4925-8BD5-911CE54AABA3}" type="sibTrans" cxnId="{1D0CF940-6BCF-4A2C-BEDC-777010338A36}">
      <dgm:prSet/>
      <dgm:spPr/>
      <dgm:t>
        <a:bodyPr/>
        <a:lstStyle/>
        <a:p>
          <a:endParaRPr lang="ru-RU"/>
        </a:p>
      </dgm:t>
    </dgm:pt>
    <dgm:pt modelId="{9CCCE2C9-E51C-43AB-9458-D69BDA67CDF1}">
      <dgm:prSet custT="1"/>
      <dgm:spPr/>
      <dgm:t>
        <a:bodyPr/>
        <a:lstStyle/>
        <a:p>
          <a:r>
            <a:rPr lang="ru-RU" sz="1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Ежедневное составление отчета накопительной ведомости вручную.</a:t>
          </a:r>
        </a:p>
      </dgm:t>
    </dgm:pt>
    <dgm:pt modelId="{9F120780-AF14-4152-8E84-348BD76D6529}" type="parTrans" cxnId="{19C50ECF-585C-4BD1-B7EC-0D85CFF2366E}">
      <dgm:prSet/>
      <dgm:spPr/>
      <dgm:t>
        <a:bodyPr/>
        <a:lstStyle/>
        <a:p>
          <a:endParaRPr lang="ru-RU"/>
        </a:p>
      </dgm:t>
    </dgm:pt>
    <dgm:pt modelId="{374B600D-FE75-4232-B081-0CB5A291C6B4}" type="sibTrans" cxnId="{19C50ECF-585C-4BD1-B7EC-0D85CFF2366E}">
      <dgm:prSet/>
      <dgm:spPr/>
      <dgm:t>
        <a:bodyPr/>
        <a:lstStyle/>
        <a:p>
          <a:endParaRPr lang="ru-RU"/>
        </a:p>
      </dgm:t>
    </dgm:pt>
    <dgm:pt modelId="{F26D3405-9659-4DF3-A8B3-D10D82F16482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Большая временная затрата на ежедневный контроль прихода – расхода продуктов. Внесение вручную в журнал отпуска продуктов.</a:t>
          </a:r>
        </a:p>
      </dgm:t>
    </dgm:pt>
    <dgm:pt modelId="{48C7AC39-4BF7-4CD3-9180-F79C720596EA}" type="parTrans" cxnId="{8327DF64-9207-444B-9423-9BF04B7E9141}">
      <dgm:prSet/>
      <dgm:spPr/>
      <dgm:t>
        <a:bodyPr/>
        <a:lstStyle/>
        <a:p>
          <a:endParaRPr lang="ru-RU"/>
        </a:p>
      </dgm:t>
    </dgm:pt>
    <dgm:pt modelId="{96AAF716-462C-424C-88CF-665A2831BD84}" type="sibTrans" cxnId="{8327DF64-9207-444B-9423-9BF04B7E9141}">
      <dgm:prSet/>
      <dgm:spPr/>
      <dgm:t>
        <a:bodyPr/>
        <a:lstStyle/>
        <a:p>
          <a:endParaRPr lang="ru-RU"/>
        </a:p>
      </dgm:t>
    </dgm:pt>
    <dgm:pt modelId="{69238530-D1A0-454F-B684-C3F93F22014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Ежедневное заполнение «журнала бракеража» вручную</a:t>
          </a:r>
        </a:p>
      </dgm:t>
    </dgm:pt>
    <dgm:pt modelId="{01BEF175-D5F6-4B68-AEB8-5EE90740DAB4}" type="parTrans" cxnId="{824619C6-3AB9-4A76-A9DA-8C38AEEC2455}">
      <dgm:prSet/>
      <dgm:spPr/>
      <dgm:t>
        <a:bodyPr/>
        <a:lstStyle/>
        <a:p>
          <a:endParaRPr lang="ru-RU"/>
        </a:p>
      </dgm:t>
    </dgm:pt>
    <dgm:pt modelId="{5E568EF9-C5E2-4B1F-B618-AD846CCB2F3E}" type="sibTrans" cxnId="{824619C6-3AB9-4A76-A9DA-8C38AEEC2455}">
      <dgm:prSet/>
      <dgm:spPr/>
      <dgm:t>
        <a:bodyPr/>
        <a:lstStyle/>
        <a:p>
          <a:endParaRPr lang="ru-RU"/>
        </a:p>
      </dgm:t>
    </dgm:pt>
    <dgm:pt modelId="{FB85F65E-2825-40FC-BBA8-9C58CF3A3F1D}" type="pres">
      <dgm:prSet presAssocID="{E11DA2F1-F215-42D2-8060-C8FFCB18FCE9}" presName="Name0" presStyleCnt="0">
        <dgm:presLayoutVars>
          <dgm:dir/>
          <dgm:animLvl val="lvl"/>
          <dgm:resizeHandles val="exact"/>
        </dgm:presLayoutVars>
      </dgm:prSet>
      <dgm:spPr/>
    </dgm:pt>
    <dgm:pt modelId="{471CB6B6-C2AD-4BC3-B435-49C7E8893CBD}" type="pres">
      <dgm:prSet presAssocID="{F26D3405-9659-4DF3-A8B3-D10D82F16482}" presName="Name8" presStyleCnt="0"/>
      <dgm:spPr/>
    </dgm:pt>
    <dgm:pt modelId="{1A00ADA3-5AFC-4668-BE2E-C2D1157EC680}" type="pres">
      <dgm:prSet presAssocID="{F26D3405-9659-4DF3-A8B3-D10D82F16482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203FA-59B0-47F7-B77C-AB99069B2696}" type="pres">
      <dgm:prSet presAssocID="{F26D3405-9659-4DF3-A8B3-D10D82F164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91CE8-B449-46E2-B0BB-79E88CEC7668}" type="pres">
      <dgm:prSet presAssocID="{9CCCE2C9-E51C-43AB-9458-D69BDA67CDF1}" presName="Name8" presStyleCnt="0"/>
      <dgm:spPr/>
    </dgm:pt>
    <dgm:pt modelId="{C71FBBBF-17C3-4E72-B04E-F4E8B58213FF}" type="pres">
      <dgm:prSet presAssocID="{9CCCE2C9-E51C-43AB-9458-D69BDA67CDF1}" presName="level" presStyleLbl="node1" presStyleIdx="1" presStyleCnt="6" custLinFactNeighborX="37" custLinFactNeighborY="-33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D9C95-D0C3-4305-8ADC-70876F08E4C5}" type="pres">
      <dgm:prSet presAssocID="{9CCCE2C9-E51C-43AB-9458-D69BDA67CD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E9DC3-6605-483E-8CAA-70B152B0DD21}" type="pres">
      <dgm:prSet presAssocID="{367C4DA5-10EA-4CE8-A423-0903DE8A230D}" presName="Name8" presStyleCnt="0"/>
      <dgm:spPr/>
    </dgm:pt>
    <dgm:pt modelId="{82E8FD06-754C-41C6-AFA4-F37AE18E64FE}" type="pres">
      <dgm:prSet presAssocID="{367C4DA5-10EA-4CE8-A423-0903DE8A230D}" presName="level" presStyleLbl="node1" presStyleIdx="2" presStyleCnt="6" custLinFactNeighborX="47" custLinFactNeighborY="-6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855D8-DAC4-4982-90CD-1F3E72365E91}" type="pres">
      <dgm:prSet presAssocID="{367C4DA5-10EA-4CE8-A423-0903DE8A230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09A6D-9666-4E2A-A938-D314CE9E04DE}" type="pres">
      <dgm:prSet presAssocID="{69238530-D1A0-454F-B684-C3F93F22014A}" presName="Name8" presStyleCnt="0"/>
      <dgm:spPr/>
    </dgm:pt>
    <dgm:pt modelId="{5D6057B9-C6F4-4252-BCC2-5DF45A6C2E72}" type="pres">
      <dgm:prSet presAssocID="{69238530-D1A0-454F-B684-C3F93F22014A}" presName="level" presStyleLbl="node1" presStyleIdx="3" presStyleCnt="6" custLinFactNeighborX="62" custLinFactNeighborY="-55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042F4-BFC3-47CC-A7D9-FEEF6A97C58C}" type="pres">
      <dgm:prSet presAssocID="{69238530-D1A0-454F-B684-C3F93F2201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E75D4-9B86-4E0B-96A7-ACA4208E8C3F}" type="pres">
      <dgm:prSet presAssocID="{2C6182B9-2A75-445F-96E0-27BC04F1AB90}" presName="Name8" presStyleCnt="0"/>
      <dgm:spPr/>
    </dgm:pt>
    <dgm:pt modelId="{EF16E4C9-AC8C-4275-B887-0F0C8B06AF43}" type="pres">
      <dgm:prSet presAssocID="{2C6182B9-2A75-445F-96E0-27BC04F1AB90}" presName="level" presStyleLbl="node1" presStyleIdx="4" presStyleCnt="6" custLinFactNeighborX="94" custLinFactNeighborY="-20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62BD1-8AE1-49DF-BFF4-06BA3897ABA5}" type="pres">
      <dgm:prSet presAssocID="{2C6182B9-2A75-445F-96E0-27BC04F1AB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B3037-F348-4193-9C2F-398BCA757114}" type="pres">
      <dgm:prSet presAssocID="{65C02150-0E08-43A8-98F8-E90A8B103B3E}" presName="Name8" presStyleCnt="0"/>
      <dgm:spPr/>
    </dgm:pt>
    <dgm:pt modelId="{A9DF557C-5CDA-4A67-86C0-6B15678DA797}" type="pres">
      <dgm:prSet presAssocID="{65C02150-0E08-43A8-98F8-E90A8B103B3E}" presName="level" presStyleLbl="node1" presStyleIdx="5" presStyleCnt="6" custLinFactNeighborX="187" custLinFactNeighborY="131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44D90-AA3E-42D6-98B7-EA23D0AF1242}" type="pres">
      <dgm:prSet presAssocID="{65C02150-0E08-43A8-98F8-E90A8B103B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1A7A80-093E-4432-A3FE-69D8269B5694}" srcId="{E11DA2F1-F215-42D2-8060-C8FFCB18FCE9}" destId="{65C02150-0E08-43A8-98F8-E90A8B103B3E}" srcOrd="5" destOrd="0" parTransId="{B8152FC7-EE78-4340-8D4D-C58AE605F0F7}" sibTransId="{C5A1BC9D-44EB-4025-AD64-DF6970119DEC}"/>
    <dgm:cxn modelId="{B79D2E46-21DF-485E-995E-BD88919217AD}" type="presOf" srcId="{9CCCE2C9-E51C-43AB-9458-D69BDA67CDF1}" destId="{C71FBBBF-17C3-4E72-B04E-F4E8B58213FF}" srcOrd="0" destOrd="0" presId="urn:microsoft.com/office/officeart/2005/8/layout/pyramid3"/>
    <dgm:cxn modelId="{16CDE6FC-32E3-4721-BA61-DBA95A11C486}" type="presOf" srcId="{F26D3405-9659-4DF3-A8B3-D10D82F16482}" destId="{1A00ADA3-5AFC-4668-BE2E-C2D1157EC680}" srcOrd="0" destOrd="0" presId="urn:microsoft.com/office/officeart/2005/8/layout/pyramid3"/>
    <dgm:cxn modelId="{558BBCF9-CB3F-47D3-B549-B1D422C4041E}" type="presOf" srcId="{69238530-D1A0-454F-B684-C3F93F22014A}" destId="{5D6057B9-C6F4-4252-BCC2-5DF45A6C2E72}" srcOrd="0" destOrd="0" presId="urn:microsoft.com/office/officeart/2005/8/layout/pyramid3"/>
    <dgm:cxn modelId="{F8249073-402B-472F-81BD-271D169B036C}" type="presOf" srcId="{2C6182B9-2A75-445F-96E0-27BC04F1AB90}" destId="{EF16E4C9-AC8C-4275-B887-0F0C8B06AF43}" srcOrd="0" destOrd="0" presId="urn:microsoft.com/office/officeart/2005/8/layout/pyramid3"/>
    <dgm:cxn modelId="{29070B9E-FB37-436D-B84F-8A651E0B3F47}" type="presOf" srcId="{F26D3405-9659-4DF3-A8B3-D10D82F16482}" destId="{9DE203FA-59B0-47F7-B77C-AB99069B2696}" srcOrd="1" destOrd="0" presId="urn:microsoft.com/office/officeart/2005/8/layout/pyramid3"/>
    <dgm:cxn modelId="{8327DF64-9207-444B-9423-9BF04B7E9141}" srcId="{E11DA2F1-F215-42D2-8060-C8FFCB18FCE9}" destId="{F26D3405-9659-4DF3-A8B3-D10D82F16482}" srcOrd="0" destOrd="0" parTransId="{48C7AC39-4BF7-4CD3-9180-F79C720596EA}" sibTransId="{96AAF716-462C-424C-88CF-665A2831BD84}"/>
    <dgm:cxn modelId="{0636792B-EBCB-408A-BF3B-A4CB583472E9}" type="presOf" srcId="{69238530-D1A0-454F-B684-C3F93F22014A}" destId="{027042F4-BFC3-47CC-A7D9-FEEF6A97C58C}" srcOrd="1" destOrd="0" presId="urn:microsoft.com/office/officeart/2005/8/layout/pyramid3"/>
    <dgm:cxn modelId="{A04AB74A-1360-43A5-A06B-1F9243F9FB3E}" srcId="{E11DA2F1-F215-42D2-8060-C8FFCB18FCE9}" destId="{2C6182B9-2A75-445F-96E0-27BC04F1AB90}" srcOrd="4" destOrd="0" parTransId="{8ECB9A80-F82E-4603-BE02-F4EC5A32AD9F}" sibTransId="{427F2772-0F2C-4E12-8DBB-35900033A2EE}"/>
    <dgm:cxn modelId="{78F51D5F-5449-4DD6-A593-5C320600843F}" type="presOf" srcId="{9CCCE2C9-E51C-43AB-9458-D69BDA67CDF1}" destId="{45CD9C95-D0C3-4305-8ADC-70876F08E4C5}" srcOrd="1" destOrd="0" presId="urn:microsoft.com/office/officeart/2005/8/layout/pyramid3"/>
    <dgm:cxn modelId="{BC6C37D6-AC7B-46E0-9998-D64B1BC1D923}" type="presOf" srcId="{E11DA2F1-F215-42D2-8060-C8FFCB18FCE9}" destId="{FB85F65E-2825-40FC-BBA8-9C58CF3A3F1D}" srcOrd="0" destOrd="0" presId="urn:microsoft.com/office/officeart/2005/8/layout/pyramid3"/>
    <dgm:cxn modelId="{1DDC84F5-8D6F-4A18-8528-B42F003F582A}" type="presOf" srcId="{367C4DA5-10EA-4CE8-A423-0903DE8A230D}" destId="{82E8FD06-754C-41C6-AFA4-F37AE18E64FE}" srcOrd="0" destOrd="0" presId="urn:microsoft.com/office/officeart/2005/8/layout/pyramid3"/>
    <dgm:cxn modelId="{B5060E92-8998-45A3-B260-CEC1B92CD694}" type="presOf" srcId="{65C02150-0E08-43A8-98F8-E90A8B103B3E}" destId="{A9DF557C-5CDA-4A67-86C0-6B15678DA797}" srcOrd="0" destOrd="0" presId="urn:microsoft.com/office/officeart/2005/8/layout/pyramid3"/>
    <dgm:cxn modelId="{1D0CF940-6BCF-4A2C-BEDC-777010338A36}" srcId="{E11DA2F1-F215-42D2-8060-C8FFCB18FCE9}" destId="{367C4DA5-10EA-4CE8-A423-0903DE8A230D}" srcOrd="2" destOrd="0" parTransId="{568BEF4C-8F2A-4078-85F6-F0CAB45D45B0}" sibTransId="{276304AE-0FDD-4925-8BD5-911CE54AABA3}"/>
    <dgm:cxn modelId="{824619C6-3AB9-4A76-A9DA-8C38AEEC2455}" srcId="{E11DA2F1-F215-42D2-8060-C8FFCB18FCE9}" destId="{69238530-D1A0-454F-B684-C3F93F22014A}" srcOrd="3" destOrd="0" parTransId="{01BEF175-D5F6-4B68-AEB8-5EE90740DAB4}" sibTransId="{5E568EF9-C5E2-4B1F-B618-AD846CCB2F3E}"/>
    <dgm:cxn modelId="{CE131003-9C24-4043-A6CB-5D301D536340}" type="presOf" srcId="{2C6182B9-2A75-445F-96E0-27BC04F1AB90}" destId="{E8E62BD1-8AE1-49DF-BFF4-06BA3897ABA5}" srcOrd="1" destOrd="0" presId="urn:microsoft.com/office/officeart/2005/8/layout/pyramid3"/>
    <dgm:cxn modelId="{19C50ECF-585C-4BD1-B7EC-0D85CFF2366E}" srcId="{E11DA2F1-F215-42D2-8060-C8FFCB18FCE9}" destId="{9CCCE2C9-E51C-43AB-9458-D69BDA67CDF1}" srcOrd="1" destOrd="0" parTransId="{9F120780-AF14-4152-8E84-348BD76D6529}" sibTransId="{374B600D-FE75-4232-B081-0CB5A291C6B4}"/>
    <dgm:cxn modelId="{4BFA956B-9B67-4EB3-BD6A-29A81E39BE1D}" type="presOf" srcId="{367C4DA5-10EA-4CE8-A423-0903DE8A230D}" destId="{5D3855D8-DAC4-4982-90CD-1F3E72365E91}" srcOrd="1" destOrd="0" presId="urn:microsoft.com/office/officeart/2005/8/layout/pyramid3"/>
    <dgm:cxn modelId="{150EC1BF-A2CB-439B-8934-0D21DBE7CE77}" type="presOf" srcId="{65C02150-0E08-43A8-98F8-E90A8B103B3E}" destId="{41C44D90-AA3E-42D6-98B7-EA23D0AF1242}" srcOrd="1" destOrd="0" presId="urn:microsoft.com/office/officeart/2005/8/layout/pyramid3"/>
    <dgm:cxn modelId="{7E6BC671-F331-41EE-9832-2839FA6FD13F}" type="presParOf" srcId="{FB85F65E-2825-40FC-BBA8-9C58CF3A3F1D}" destId="{471CB6B6-C2AD-4BC3-B435-49C7E8893CBD}" srcOrd="0" destOrd="0" presId="urn:microsoft.com/office/officeart/2005/8/layout/pyramid3"/>
    <dgm:cxn modelId="{15F6B4CD-62B3-49F6-A0EF-71293FE51E04}" type="presParOf" srcId="{471CB6B6-C2AD-4BC3-B435-49C7E8893CBD}" destId="{1A00ADA3-5AFC-4668-BE2E-C2D1157EC680}" srcOrd="0" destOrd="0" presId="urn:microsoft.com/office/officeart/2005/8/layout/pyramid3"/>
    <dgm:cxn modelId="{8E94CC2E-99A8-4E36-A5B9-DFC537D92388}" type="presParOf" srcId="{471CB6B6-C2AD-4BC3-B435-49C7E8893CBD}" destId="{9DE203FA-59B0-47F7-B77C-AB99069B2696}" srcOrd="1" destOrd="0" presId="urn:microsoft.com/office/officeart/2005/8/layout/pyramid3"/>
    <dgm:cxn modelId="{7D88FD68-7D7B-4669-89FB-3C7635A6F325}" type="presParOf" srcId="{FB85F65E-2825-40FC-BBA8-9C58CF3A3F1D}" destId="{AA591CE8-B449-46E2-B0BB-79E88CEC7668}" srcOrd="1" destOrd="0" presId="urn:microsoft.com/office/officeart/2005/8/layout/pyramid3"/>
    <dgm:cxn modelId="{6093A821-4F4F-4348-8121-4449C8AF2557}" type="presParOf" srcId="{AA591CE8-B449-46E2-B0BB-79E88CEC7668}" destId="{C71FBBBF-17C3-4E72-B04E-F4E8B58213FF}" srcOrd="0" destOrd="0" presId="urn:microsoft.com/office/officeart/2005/8/layout/pyramid3"/>
    <dgm:cxn modelId="{520E1F4E-F4D9-45F2-81CF-BB1C9A789A48}" type="presParOf" srcId="{AA591CE8-B449-46E2-B0BB-79E88CEC7668}" destId="{45CD9C95-D0C3-4305-8ADC-70876F08E4C5}" srcOrd="1" destOrd="0" presId="urn:microsoft.com/office/officeart/2005/8/layout/pyramid3"/>
    <dgm:cxn modelId="{8BB5EF8A-4858-4477-AB22-1ED5B462225D}" type="presParOf" srcId="{FB85F65E-2825-40FC-BBA8-9C58CF3A3F1D}" destId="{451E9DC3-6605-483E-8CAA-70B152B0DD21}" srcOrd="2" destOrd="0" presId="urn:microsoft.com/office/officeart/2005/8/layout/pyramid3"/>
    <dgm:cxn modelId="{EAB3CFDE-D275-4386-B21B-1522AE9E816A}" type="presParOf" srcId="{451E9DC3-6605-483E-8CAA-70B152B0DD21}" destId="{82E8FD06-754C-41C6-AFA4-F37AE18E64FE}" srcOrd="0" destOrd="0" presId="urn:microsoft.com/office/officeart/2005/8/layout/pyramid3"/>
    <dgm:cxn modelId="{D07E837F-921B-4E2D-B132-13AB95C456B2}" type="presParOf" srcId="{451E9DC3-6605-483E-8CAA-70B152B0DD21}" destId="{5D3855D8-DAC4-4982-90CD-1F3E72365E91}" srcOrd="1" destOrd="0" presId="urn:microsoft.com/office/officeart/2005/8/layout/pyramid3"/>
    <dgm:cxn modelId="{40BCFE4F-4977-467A-93B8-AC4F8790898E}" type="presParOf" srcId="{FB85F65E-2825-40FC-BBA8-9C58CF3A3F1D}" destId="{E7709A6D-9666-4E2A-A938-D314CE9E04DE}" srcOrd="3" destOrd="0" presId="urn:microsoft.com/office/officeart/2005/8/layout/pyramid3"/>
    <dgm:cxn modelId="{CE223436-1D2C-4099-8AB3-B4F9070F43DF}" type="presParOf" srcId="{E7709A6D-9666-4E2A-A938-D314CE9E04DE}" destId="{5D6057B9-C6F4-4252-BCC2-5DF45A6C2E72}" srcOrd="0" destOrd="0" presId="urn:microsoft.com/office/officeart/2005/8/layout/pyramid3"/>
    <dgm:cxn modelId="{30040AC0-5A02-470A-B8C2-15E69FD37CF1}" type="presParOf" srcId="{E7709A6D-9666-4E2A-A938-D314CE9E04DE}" destId="{027042F4-BFC3-47CC-A7D9-FEEF6A97C58C}" srcOrd="1" destOrd="0" presId="urn:microsoft.com/office/officeart/2005/8/layout/pyramid3"/>
    <dgm:cxn modelId="{D1987771-2177-44BC-BE45-918E2C1B5E8D}" type="presParOf" srcId="{FB85F65E-2825-40FC-BBA8-9C58CF3A3F1D}" destId="{C8BE75D4-9B86-4E0B-96A7-ACA4208E8C3F}" srcOrd="4" destOrd="0" presId="urn:microsoft.com/office/officeart/2005/8/layout/pyramid3"/>
    <dgm:cxn modelId="{9E9DB91F-81AD-4BC3-96C9-EB0020278D00}" type="presParOf" srcId="{C8BE75D4-9B86-4E0B-96A7-ACA4208E8C3F}" destId="{EF16E4C9-AC8C-4275-B887-0F0C8B06AF43}" srcOrd="0" destOrd="0" presId="urn:microsoft.com/office/officeart/2005/8/layout/pyramid3"/>
    <dgm:cxn modelId="{EC23E676-03AA-4B3C-B04E-4662E4161F87}" type="presParOf" srcId="{C8BE75D4-9B86-4E0B-96A7-ACA4208E8C3F}" destId="{E8E62BD1-8AE1-49DF-BFF4-06BA3897ABA5}" srcOrd="1" destOrd="0" presId="urn:microsoft.com/office/officeart/2005/8/layout/pyramid3"/>
    <dgm:cxn modelId="{CE8E3FF4-BD6A-4DB5-8A72-C65A0B24E06C}" type="presParOf" srcId="{FB85F65E-2825-40FC-BBA8-9C58CF3A3F1D}" destId="{3FDB3037-F348-4193-9C2F-398BCA757114}" srcOrd="5" destOrd="0" presId="urn:microsoft.com/office/officeart/2005/8/layout/pyramid3"/>
    <dgm:cxn modelId="{487AD683-1280-4528-BE0F-E3C1F2DEAC63}" type="presParOf" srcId="{3FDB3037-F348-4193-9C2F-398BCA757114}" destId="{A9DF557C-5CDA-4A67-86C0-6B15678DA797}" srcOrd="0" destOrd="0" presId="urn:microsoft.com/office/officeart/2005/8/layout/pyramid3"/>
    <dgm:cxn modelId="{ADC4D3CF-3A22-45FF-9006-760FCB6BF84D}" type="presParOf" srcId="{3FDB3037-F348-4193-9C2F-398BCA757114}" destId="{41C44D90-AA3E-42D6-98B7-EA23D0AF124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1DA2F1-F215-42D2-8060-C8FFCB18FCE9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2C6182B9-2A75-445F-96E0-27BC04F1AB90}">
      <dgm:prSet phldrT="[Текст]" custT="1"/>
      <dgm:spPr>
        <a:solidFill>
          <a:schemeClr val="tx1">
            <a:lumMod val="75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заявки на заказ продуктов вручную.</a:t>
          </a:r>
          <a:endParaRPr lang="ru-RU" sz="1400" dirty="0"/>
        </a:p>
      </dgm:t>
    </dgm:pt>
    <dgm:pt modelId="{8ECB9A80-F82E-4603-BE02-F4EC5A32AD9F}" type="parTrans" cxnId="{A04AB74A-1360-43A5-A06B-1F9243F9FB3E}">
      <dgm:prSet/>
      <dgm:spPr/>
      <dgm:t>
        <a:bodyPr/>
        <a:lstStyle/>
        <a:p>
          <a:endParaRPr lang="ru-RU"/>
        </a:p>
      </dgm:t>
    </dgm:pt>
    <dgm:pt modelId="{427F2772-0F2C-4E12-8DBB-35900033A2EE}" type="sibTrans" cxnId="{A04AB74A-1360-43A5-A06B-1F9243F9FB3E}">
      <dgm:prSet/>
      <dgm:spPr/>
      <dgm:t>
        <a:bodyPr/>
        <a:lstStyle/>
        <a:p>
          <a:endParaRPr lang="ru-RU"/>
        </a:p>
      </dgm:t>
    </dgm:pt>
    <dgm:pt modelId="{65C02150-0E08-43A8-98F8-E90A8B103B3E}">
      <dgm:prSet custT="1"/>
      <dgm:spPr>
        <a:solidFill>
          <a:srgbClr val="FF0000"/>
        </a:solidFill>
      </dgm:spPr>
      <dgm:t>
        <a:bodyPr/>
        <a:lstStyle/>
        <a:p>
          <a:r>
            <a:rPr lang="ru-RU" sz="18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ВЫХОД</a:t>
          </a:r>
        </a:p>
      </dgm:t>
    </dgm:pt>
    <dgm:pt modelId="{B8152FC7-EE78-4340-8D4D-C58AE605F0F7}" type="parTrans" cxnId="{241A7A80-093E-4432-A3FE-69D8269B5694}">
      <dgm:prSet/>
      <dgm:spPr/>
      <dgm:t>
        <a:bodyPr/>
        <a:lstStyle/>
        <a:p>
          <a:endParaRPr lang="ru-RU"/>
        </a:p>
      </dgm:t>
    </dgm:pt>
    <dgm:pt modelId="{C5A1BC9D-44EB-4025-AD64-DF6970119DEC}" type="sibTrans" cxnId="{241A7A80-093E-4432-A3FE-69D8269B5694}">
      <dgm:prSet/>
      <dgm:spPr/>
      <dgm:t>
        <a:bodyPr/>
        <a:lstStyle/>
        <a:p>
          <a:endParaRPr lang="ru-RU"/>
        </a:p>
      </dgm:t>
    </dgm:pt>
    <dgm:pt modelId="{367C4DA5-10EA-4CE8-A423-0903DE8A230D}">
      <dgm:prSet custT="1"/>
      <dgm:spPr>
        <a:solidFill>
          <a:srgbClr val="FFFF00"/>
        </a:solidFill>
      </dgm:spPr>
      <dgm:t>
        <a:bodyPr/>
        <a:lstStyle/>
        <a:p>
          <a:r>
            <a:rPr lang="ru-RU" sz="1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Просчитывание вручную количество продуктов для выдачи заведующей складом.</a:t>
          </a:r>
        </a:p>
      </dgm:t>
    </dgm:pt>
    <dgm:pt modelId="{568BEF4C-8F2A-4078-85F6-F0CAB45D45B0}" type="parTrans" cxnId="{1D0CF940-6BCF-4A2C-BEDC-777010338A36}">
      <dgm:prSet/>
      <dgm:spPr/>
      <dgm:t>
        <a:bodyPr/>
        <a:lstStyle/>
        <a:p>
          <a:endParaRPr lang="ru-RU"/>
        </a:p>
      </dgm:t>
    </dgm:pt>
    <dgm:pt modelId="{276304AE-0FDD-4925-8BD5-911CE54AABA3}" type="sibTrans" cxnId="{1D0CF940-6BCF-4A2C-BEDC-777010338A36}">
      <dgm:prSet/>
      <dgm:spPr/>
      <dgm:t>
        <a:bodyPr/>
        <a:lstStyle/>
        <a:p>
          <a:endParaRPr lang="ru-RU"/>
        </a:p>
      </dgm:t>
    </dgm:pt>
    <dgm:pt modelId="{9CCCE2C9-E51C-43AB-9458-D69BDA67CDF1}">
      <dgm:prSet custT="1"/>
      <dgm:spPr/>
      <dgm:t>
        <a:bodyPr/>
        <a:lstStyle/>
        <a:p>
          <a:r>
            <a:rPr lang="ru-RU" sz="1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Просчитывание вручную количество продуктов на одного ребёнка.</a:t>
          </a:r>
        </a:p>
      </dgm:t>
    </dgm:pt>
    <dgm:pt modelId="{9F120780-AF14-4152-8E84-348BD76D6529}" type="parTrans" cxnId="{19C50ECF-585C-4BD1-B7EC-0D85CFF2366E}">
      <dgm:prSet/>
      <dgm:spPr/>
      <dgm:t>
        <a:bodyPr/>
        <a:lstStyle/>
        <a:p>
          <a:endParaRPr lang="ru-RU"/>
        </a:p>
      </dgm:t>
    </dgm:pt>
    <dgm:pt modelId="{374B600D-FE75-4232-B081-0CB5A291C6B4}" type="sibTrans" cxnId="{19C50ECF-585C-4BD1-B7EC-0D85CFF2366E}">
      <dgm:prSet/>
      <dgm:spPr/>
      <dgm:t>
        <a:bodyPr/>
        <a:lstStyle/>
        <a:p>
          <a:endParaRPr lang="ru-RU"/>
        </a:p>
      </dgm:t>
    </dgm:pt>
    <dgm:pt modelId="{F26D3405-9659-4DF3-A8B3-D10D82F16482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Ежедневное составление отчета накопительной ведомости вручную.</a:t>
          </a:r>
        </a:p>
      </dgm:t>
    </dgm:pt>
    <dgm:pt modelId="{48C7AC39-4BF7-4CD3-9180-F79C720596EA}" type="parTrans" cxnId="{8327DF64-9207-444B-9423-9BF04B7E9141}">
      <dgm:prSet/>
      <dgm:spPr/>
      <dgm:t>
        <a:bodyPr/>
        <a:lstStyle/>
        <a:p>
          <a:endParaRPr lang="ru-RU"/>
        </a:p>
      </dgm:t>
    </dgm:pt>
    <dgm:pt modelId="{96AAF716-462C-424C-88CF-665A2831BD84}" type="sibTrans" cxnId="{8327DF64-9207-444B-9423-9BF04B7E9141}">
      <dgm:prSet/>
      <dgm:spPr/>
      <dgm:t>
        <a:bodyPr/>
        <a:lstStyle/>
        <a:p>
          <a:endParaRPr lang="ru-RU"/>
        </a:p>
      </dgm:t>
    </dgm:pt>
    <dgm:pt modelId="{69238530-D1A0-454F-B684-C3F93F22014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Большая временная затрата на составление 7 меню на разные корпуса.</a:t>
          </a:r>
        </a:p>
      </dgm:t>
    </dgm:pt>
    <dgm:pt modelId="{01BEF175-D5F6-4B68-AEB8-5EE90740DAB4}" type="parTrans" cxnId="{824619C6-3AB9-4A76-A9DA-8C38AEEC2455}">
      <dgm:prSet/>
      <dgm:spPr/>
      <dgm:t>
        <a:bodyPr/>
        <a:lstStyle/>
        <a:p>
          <a:endParaRPr lang="ru-RU"/>
        </a:p>
      </dgm:t>
    </dgm:pt>
    <dgm:pt modelId="{5E568EF9-C5E2-4B1F-B618-AD846CCB2F3E}" type="sibTrans" cxnId="{824619C6-3AB9-4A76-A9DA-8C38AEEC2455}">
      <dgm:prSet/>
      <dgm:spPr/>
      <dgm:t>
        <a:bodyPr/>
        <a:lstStyle/>
        <a:p>
          <a:endParaRPr lang="ru-RU"/>
        </a:p>
      </dgm:t>
    </dgm:pt>
    <dgm:pt modelId="{FB85F65E-2825-40FC-BBA8-9C58CF3A3F1D}" type="pres">
      <dgm:prSet presAssocID="{E11DA2F1-F215-42D2-8060-C8FFCB18FCE9}" presName="Name0" presStyleCnt="0">
        <dgm:presLayoutVars>
          <dgm:dir/>
          <dgm:animLvl val="lvl"/>
          <dgm:resizeHandles val="exact"/>
        </dgm:presLayoutVars>
      </dgm:prSet>
      <dgm:spPr/>
    </dgm:pt>
    <dgm:pt modelId="{471CB6B6-C2AD-4BC3-B435-49C7E8893CBD}" type="pres">
      <dgm:prSet presAssocID="{F26D3405-9659-4DF3-A8B3-D10D82F16482}" presName="Name8" presStyleCnt="0"/>
      <dgm:spPr/>
    </dgm:pt>
    <dgm:pt modelId="{1A00ADA3-5AFC-4668-BE2E-C2D1157EC680}" type="pres">
      <dgm:prSet presAssocID="{F26D3405-9659-4DF3-A8B3-D10D82F16482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203FA-59B0-47F7-B77C-AB99069B2696}" type="pres">
      <dgm:prSet presAssocID="{F26D3405-9659-4DF3-A8B3-D10D82F164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91CE8-B449-46E2-B0BB-79E88CEC7668}" type="pres">
      <dgm:prSet presAssocID="{9CCCE2C9-E51C-43AB-9458-D69BDA67CDF1}" presName="Name8" presStyleCnt="0"/>
      <dgm:spPr/>
    </dgm:pt>
    <dgm:pt modelId="{C71FBBBF-17C3-4E72-B04E-F4E8B58213FF}" type="pres">
      <dgm:prSet presAssocID="{9CCCE2C9-E51C-43AB-9458-D69BDA67CDF1}" presName="level" presStyleLbl="node1" presStyleIdx="1" presStyleCnt="6" custLinFactNeighborX="37" custLinFactNeighborY="-33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D9C95-D0C3-4305-8ADC-70876F08E4C5}" type="pres">
      <dgm:prSet presAssocID="{9CCCE2C9-E51C-43AB-9458-D69BDA67CD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E9DC3-6605-483E-8CAA-70B152B0DD21}" type="pres">
      <dgm:prSet presAssocID="{367C4DA5-10EA-4CE8-A423-0903DE8A230D}" presName="Name8" presStyleCnt="0"/>
      <dgm:spPr/>
    </dgm:pt>
    <dgm:pt modelId="{82E8FD06-754C-41C6-AFA4-F37AE18E64FE}" type="pres">
      <dgm:prSet presAssocID="{367C4DA5-10EA-4CE8-A423-0903DE8A230D}" presName="level" presStyleLbl="node1" presStyleIdx="2" presStyleCnt="6" custLinFactNeighborX="47" custLinFactNeighborY="-6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855D8-DAC4-4982-90CD-1F3E72365E91}" type="pres">
      <dgm:prSet presAssocID="{367C4DA5-10EA-4CE8-A423-0903DE8A230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09A6D-9666-4E2A-A938-D314CE9E04DE}" type="pres">
      <dgm:prSet presAssocID="{69238530-D1A0-454F-B684-C3F93F22014A}" presName="Name8" presStyleCnt="0"/>
      <dgm:spPr/>
    </dgm:pt>
    <dgm:pt modelId="{5D6057B9-C6F4-4252-BCC2-5DF45A6C2E72}" type="pres">
      <dgm:prSet presAssocID="{69238530-D1A0-454F-B684-C3F93F22014A}" presName="level" presStyleLbl="node1" presStyleIdx="3" presStyleCnt="6" custLinFactNeighborX="62" custLinFactNeighborY="-55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042F4-BFC3-47CC-A7D9-FEEF6A97C58C}" type="pres">
      <dgm:prSet presAssocID="{69238530-D1A0-454F-B684-C3F93F2201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E75D4-9B86-4E0B-96A7-ACA4208E8C3F}" type="pres">
      <dgm:prSet presAssocID="{2C6182B9-2A75-445F-96E0-27BC04F1AB90}" presName="Name8" presStyleCnt="0"/>
      <dgm:spPr/>
    </dgm:pt>
    <dgm:pt modelId="{EF16E4C9-AC8C-4275-B887-0F0C8B06AF43}" type="pres">
      <dgm:prSet presAssocID="{2C6182B9-2A75-445F-96E0-27BC04F1AB90}" presName="level" presStyleLbl="node1" presStyleIdx="4" presStyleCnt="6" custLinFactNeighborX="94" custLinFactNeighborY="-20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62BD1-8AE1-49DF-BFF4-06BA3897ABA5}" type="pres">
      <dgm:prSet presAssocID="{2C6182B9-2A75-445F-96E0-27BC04F1AB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B3037-F348-4193-9C2F-398BCA757114}" type="pres">
      <dgm:prSet presAssocID="{65C02150-0E08-43A8-98F8-E90A8B103B3E}" presName="Name8" presStyleCnt="0"/>
      <dgm:spPr/>
    </dgm:pt>
    <dgm:pt modelId="{A9DF557C-5CDA-4A67-86C0-6B15678DA797}" type="pres">
      <dgm:prSet presAssocID="{65C02150-0E08-43A8-98F8-E90A8B103B3E}" presName="level" presStyleLbl="node1" presStyleIdx="5" presStyleCnt="6" custLinFactNeighborX="187" custLinFactNeighborY="131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44D90-AA3E-42D6-98B7-EA23D0AF1242}" type="pres">
      <dgm:prSet presAssocID="{65C02150-0E08-43A8-98F8-E90A8B103B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1A7A80-093E-4432-A3FE-69D8269B5694}" srcId="{E11DA2F1-F215-42D2-8060-C8FFCB18FCE9}" destId="{65C02150-0E08-43A8-98F8-E90A8B103B3E}" srcOrd="5" destOrd="0" parTransId="{B8152FC7-EE78-4340-8D4D-C58AE605F0F7}" sibTransId="{C5A1BC9D-44EB-4025-AD64-DF6970119DEC}"/>
    <dgm:cxn modelId="{B79D2E46-21DF-485E-995E-BD88919217AD}" type="presOf" srcId="{9CCCE2C9-E51C-43AB-9458-D69BDA67CDF1}" destId="{C71FBBBF-17C3-4E72-B04E-F4E8B58213FF}" srcOrd="0" destOrd="0" presId="urn:microsoft.com/office/officeart/2005/8/layout/pyramid3"/>
    <dgm:cxn modelId="{16CDE6FC-32E3-4721-BA61-DBA95A11C486}" type="presOf" srcId="{F26D3405-9659-4DF3-A8B3-D10D82F16482}" destId="{1A00ADA3-5AFC-4668-BE2E-C2D1157EC680}" srcOrd="0" destOrd="0" presId="urn:microsoft.com/office/officeart/2005/8/layout/pyramid3"/>
    <dgm:cxn modelId="{558BBCF9-CB3F-47D3-B549-B1D422C4041E}" type="presOf" srcId="{69238530-D1A0-454F-B684-C3F93F22014A}" destId="{5D6057B9-C6F4-4252-BCC2-5DF45A6C2E72}" srcOrd="0" destOrd="0" presId="urn:microsoft.com/office/officeart/2005/8/layout/pyramid3"/>
    <dgm:cxn modelId="{F8249073-402B-472F-81BD-271D169B036C}" type="presOf" srcId="{2C6182B9-2A75-445F-96E0-27BC04F1AB90}" destId="{EF16E4C9-AC8C-4275-B887-0F0C8B06AF43}" srcOrd="0" destOrd="0" presId="urn:microsoft.com/office/officeart/2005/8/layout/pyramid3"/>
    <dgm:cxn modelId="{29070B9E-FB37-436D-B84F-8A651E0B3F47}" type="presOf" srcId="{F26D3405-9659-4DF3-A8B3-D10D82F16482}" destId="{9DE203FA-59B0-47F7-B77C-AB99069B2696}" srcOrd="1" destOrd="0" presId="urn:microsoft.com/office/officeart/2005/8/layout/pyramid3"/>
    <dgm:cxn modelId="{8327DF64-9207-444B-9423-9BF04B7E9141}" srcId="{E11DA2F1-F215-42D2-8060-C8FFCB18FCE9}" destId="{F26D3405-9659-4DF3-A8B3-D10D82F16482}" srcOrd="0" destOrd="0" parTransId="{48C7AC39-4BF7-4CD3-9180-F79C720596EA}" sibTransId="{96AAF716-462C-424C-88CF-665A2831BD84}"/>
    <dgm:cxn modelId="{0636792B-EBCB-408A-BF3B-A4CB583472E9}" type="presOf" srcId="{69238530-D1A0-454F-B684-C3F93F22014A}" destId="{027042F4-BFC3-47CC-A7D9-FEEF6A97C58C}" srcOrd="1" destOrd="0" presId="urn:microsoft.com/office/officeart/2005/8/layout/pyramid3"/>
    <dgm:cxn modelId="{A04AB74A-1360-43A5-A06B-1F9243F9FB3E}" srcId="{E11DA2F1-F215-42D2-8060-C8FFCB18FCE9}" destId="{2C6182B9-2A75-445F-96E0-27BC04F1AB90}" srcOrd="4" destOrd="0" parTransId="{8ECB9A80-F82E-4603-BE02-F4EC5A32AD9F}" sibTransId="{427F2772-0F2C-4E12-8DBB-35900033A2EE}"/>
    <dgm:cxn modelId="{78F51D5F-5449-4DD6-A593-5C320600843F}" type="presOf" srcId="{9CCCE2C9-E51C-43AB-9458-D69BDA67CDF1}" destId="{45CD9C95-D0C3-4305-8ADC-70876F08E4C5}" srcOrd="1" destOrd="0" presId="urn:microsoft.com/office/officeart/2005/8/layout/pyramid3"/>
    <dgm:cxn modelId="{BC6C37D6-AC7B-46E0-9998-D64B1BC1D923}" type="presOf" srcId="{E11DA2F1-F215-42D2-8060-C8FFCB18FCE9}" destId="{FB85F65E-2825-40FC-BBA8-9C58CF3A3F1D}" srcOrd="0" destOrd="0" presId="urn:microsoft.com/office/officeart/2005/8/layout/pyramid3"/>
    <dgm:cxn modelId="{1DDC84F5-8D6F-4A18-8528-B42F003F582A}" type="presOf" srcId="{367C4DA5-10EA-4CE8-A423-0903DE8A230D}" destId="{82E8FD06-754C-41C6-AFA4-F37AE18E64FE}" srcOrd="0" destOrd="0" presId="urn:microsoft.com/office/officeart/2005/8/layout/pyramid3"/>
    <dgm:cxn modelId="{B5060E92-8998-45A3-B260-CEC1B92CD694}" type="presOf" srcId="{65C02150-0E08-43A8-98F8-E90A8B103B3E}" destId="{A9DF557C-5CDA-4A67-86C0-6B15678DA797}" srcOrd="0" destOrd="0" presId="urn:microsoft.com/office/officeart/2005/8/layout/pyramid3"/>
    <dgm:cxn modelId="{1D0CF940-6BCF-4A2C-BEDC-777010338A36}" srcId="{E11DA2F1-F215-42D2-8060-C8FFCB18FCE9}" destId="{367C4DA5-10EA-4CE8-A423-0903DE8A230D}" srcOrd="2" destOrd="0" parTransId="{568BEF4C-8F2A-4078-85F6-F0CAB45D45B0}" sibTransId="{276304AE-0FDD-4925-8BD5-911CE54AABA3}"/>
    <dgm:cxn modelId="{824619C6-3AB9-4A76-A9DA-8C38AEEC2455}" srcId="{E11DA2F1-F215-42D2-8060-C8FFCB18FCE9}" destId="{69238530-D1A0-454F-B684-C3F93F22014A}" srcOrd="3" destOrd="0" parTransId="{01BEF175-D5F6-4B68-AEB8-5EE90740DAB4}" sibTransId="{5E568EF9-C5E2-4B1F-B618-AD846CCB2F3E}"/>
    <dgm:cxn modelId="{CE131003-9C24-4043-A6CB-5D301D536340}" type="presOf" srcId="{2C6182B9-2A75-445F-96E0-27BC04F1AB90}" destId="{E8E62BD1-8AE1-49DF-BFF4-06BA3897ABA5}" srcOrd="1" destOrd="0" presId="urn:microsoft.com/office/officeart/2005/8/layout/pyramid3"/>
    <dgm:cxn modelId="{19C50ECF-585C-4BD1-B7EC-0D85CFF2366E}" srcId="{E11DA2F1-F215-42D2-8060-C8FFCB18FCE9}" destId="{9CCCE2C9-E51C-43AB-9458-D69BDA67CDF1}" srcOrd="1" destOrd="0" parTransId="{9F120780-AF14-4152-8E84-348BD76D6529}" sibTransId="{374B600D-FE75-4232-B081-0CB5A291C6B4}"/>
    <dgm:cxn modelId="{4BFA956B-9B67-4EB3-BD6A-29A81E39BE1D}" type="presOf" srcId="{367C4DA5-10EA-4CE8-A423-0903DE8A230D}" destId="{5D3855D8-DAC4-4982-90CD-1F3E72365E91}" srcOrd="1" destOrd="0" presId="urn:microsoft.com/office/officeart/2005/8/layout/pyramid3"/>
    <dgm:cxn modelId="{150EC1BF-A2CB-439B-8934-0D21DBE7CE77}" type="presOf" srcId="{65C02150-0E08-43A8-98F8-E90A8B103B3E}" destId="{41C44D90-AA3E-42D6-98B7-EA23D0AF1242}" srcOrd="1" destOrd="0" presId="urn:microsoft.com/office/officeart/2005/8/layout/pyramid3"/>
    <dgm:cxn modelId="{7E6BC671-F331-41EE-9832-2839FA6FD13F}" type="presParOf" srcId="{FB85F65E-2825-40FC-BBA8-9C58CF3A3F1D}" destId="{471CB6B6-C2AD-4BC3-B435-49C7E8893CBD}" srcOrd="0" destOrd="0" presId="urn:microsoft.com/office/officeart/2005/8/layout/pyramid3"/>
    <dgm:cxn modelId="{15F6B4CD-62B3-49F6-A0EF-71293FE51E04}" type="presParOf" srcId="{471CB6B6-C2AD-4BC3-B435-49C7E8893CBD}" destId="{1A00ADA3-5AFC-4668-BE2E-C2D1157EC680}" srcOrd="0" destOrd="0" presId="urn:microsoft.com/office/officeart/2005/8/layout/pyramid3"/>
    <dgm:cxn modelId="{8E94CC2E-99A8-4E36-A5B9-DFC537D92388}" type="presParOf" srcId="{471CB6B6-C2AD-4BC3-B435-49C7E8893CBD}" destId="{9DE203FA-59B0-47F7-B77C-AB99069B2696}" srcOrd="1" destOrd="0" presId="urn:microsoft.com/office/officeart/2005/8/layout/pyramid3"/>
    <dgm:cxn modelId="{7D88FD68-7D7B-4669-89FB-3C7635A6F325}" type="presParOf" srcId="{FB85F65E-2825-40FC-BBA8-9C58CF3A3F1D}" destId="{AA591CE8-B449-46E2-B0BB-79E88CEC7668}" srcOrd="1" destOrd="0" presId="urn:microsoft.com/office/officeart/2005/8/layout/pyramid3"/>
    <dgm:cxn modelId="{6093A821-4F4F-4348-8121-4449C8AF2557}" type="presParOf" srcId="{AA591CE8-B449-46E2-B0BB-79E88CEC7668}" destId="{C71FBBBF-17C3-4E72-B04E-F4E8B58213FF}" srcOrd="0" destOrd="0" presId="urn:microsoft.com/office/officeart/2005/8/layout/pyramid3"/>
    <dgm:cxn modelId="{520E1F4E-F4D9-45F2-81CF-BB1C9A789A48}" type="presParOf" srcId="{AA591CE8-B449-46E2-B0BB-79E88CEC7668}" destId="{45CD9C95-D0C3-4305-8ADC-70876F08E4C5}" srcOrd="1" destOrd="0" presId="urn:microsoft.com/office/officeart/2005/8/layout/pyramid3"/>
    <dgm:cxn modelId="{8BB5EF8A-4858-4477-AB22-1ED5B462225D}" type="presParOf" srcId="{FB85F65E-2825-40FC-BBA8-9C58CF3A3F1D}" destId="{451E9DC3-6605-483E-8CAA-70B152B0DD21}" srcOrd="2" destOrd="0" presId="urn:microsoft.com/office/officeart/2005/8/layout/pyramid3"/>
    <dgm:cxn modelId="{EAB3CFDE-D275-4386-B21B-1522AE9E816A}" type="presParOf" srcId="{451E9DC3-6605-483E-8CAA-70B152B0DD21}" destId="{82E8FD06-754C-41C6-AFA4-F37AE18E64FE}" srcOrd="0" destOrd="0" presId="urn:microsoft.com/office/officeart/2005/8/layout/pyramid3"/>
    <dgm:cxn modelId="{D07E837F-921B-4E2D-B132-13AB95C456B2}" type="presParOf" srcId="{451E9DC3-6605-483E-8CAA-70B152B0DD21}" destId="{5D3855D8-DAC4-4982-90CD-1F3E72365E91}" srcOrd="1" destOrd="0" presId="urn:microsoft.com/office/officeart/2005/8/layout/pyramid3"/>
    <dgm:cxn modelId="{40BCFE4F-4977-467A-93B8-AC4F8790898E}" type="presParOf" srcId="{FB85F65E-2825-40FC-BBA8-9C58CF3A3F1D}" destId="{E7709A6D-9666-4E2A-A938-D314CE9E04DE}" srcOrd="3" destOrd="0" presId="urn:microsoft.com/office/officeart/2005/8/layout/pyramid3"/>
    <dgm:cxn modelId="{CE223436-1D2C-4099-8AB3-B4F9070F43DF}" type="presParOf" srcId="{E7709A6D-9666-4E2A-A938-D314CE9E04DE}" destId="{5D6057B9-C6F4-4252-BCC2-5DF45A6C2E72}" srcOrd="0" destOrd="0" presId="urn:microsoft.com/office/officeart/2005/8/layout/pyramid3"/>
    <dgm:cxn modelId="{30040AC0-5A02-470A-B8C2-15E69FD37CF1}" type="presParOf" srcId="{E7709A6D-9666-4E2A-A938-D314CE9E04DE}" destId="{027042F4-BFC3-47CC-A7D9-FEEF6A97C58C}" srcOrd="1" destOrd="0" presId="urn:microsoft.com/office/officeart/2005/8/layout/pyramid3"/>
    <dgm:cxn modelId="{D1987771-2177-44BC-BE45-918E2C1B5E8D}" type="presParOf" srcId="{FB85F65E-2825-40FC-BBA8-9C58CF3A3F1D}" destId="{C8BE75D4-9B86-4E0B-96A7-ACA4208E8C3F}" srcOrd="4" destOrd="0" presId="urn:microsoft.com/office/officeart/2005/8/layout/pyramid3"/>
    <dgm:cxn modelId="{9E9DB91F-81AD-4BC3-96C9-EB0020278D00}" type="presParOf" srcId="{C8BE75D4-9B86-4E0B-96A7-ACA4208E8C3F}" destId="{EF16E4C9-AC8C-4275-B887-0F0C8B06AF43}" srcOrd="0" destOrd="0" presId="urn:microsoft.com/office/officeart/2005/8/layout/pyramid3"/>
    <dgm:cxn modelId="{EC23E676-03AA-4B3C-B04E-4662E4161F87}" type="presParOf" srcId="{C8BE75D4-9B86-4E0B-96A7-ACA4208E8C3F}" destId="{E8E62BD1-8AE1-49DF-BFF4-06BA3897ABA5}" srcOrd="1" destOrd="0" presId="urn:microsoft.com/office/officeart/2005/8/layout/pyramid3"/>
    <dgm:cxn modelId="{CE8E3FF4-BD6A-4DB5-8A72-C65A0B24E06C}" type="presParOf" srcId="{FB85F65E-2825-40FC-BBA8-9C58CF3A3F1D}" destId="{3FDB3037-F348-4193-9C2F-398BCA757114}" srcOrd="5" destOrd="0" presId="urn:microsoft.com/office/officeart/2005/8/layout/pyramid3"/>
    <dgm:cxn modelId="{487AD683-1280-4528-BE0F-E3C1F2DEAC63}" type="presParOf" srcId="{3FDB3037-F348-4193-9C2F-398BCA757114}" destId="{A9DF557C-5CDA-4A67-86C0-6B15678DA797}" srcOrd="0" destOrd="0" presId="urn:microsoft.com/office/officeart/2005/8/layout/pyramid3"/>
    <dgm:cxn modelId="{ADC4D3CF-3A22-45FF-9006-760FCB6BF84D}" type="presParOf" srcId="{3FDB3037-F348-4193-9C2F-398BCA757114}" destId="{41C44D90-AA3E-42D6-98B7-EA23D0AF124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1DA2F1-F215-42D2-8060-C8FFCB18FCE9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2C6182B9-2A75-445F-96E0-27BC04F1AB90}">
      <dgm:prSet phldrT="[Текст]" custT="1"/>
      <dgm:spPr>
        <a:solidFill>
          <a:srgbClr val="FF000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ВЫХОД</a:t>
          </a:r>
        </a:p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dirty="0"/>
        </a:p>
      </dgm:t>
    </dgm:pt>
    <dgm:pt modelId="{8ECB9A80-F82E-4603-BE02-F4EC5A32AD9F}" type="parTrans" cxnId="{A04AB74A-1360-43A5-A06B-1F9243F9FB3E}">
      <dgm:prSet/>
      <dgm:spPr/>
      <dgm:t>
        <a:bodyPr/>
        <a:lstStyle/>
        <a:p>
          <a:endParaRPr lang="ru-RU"/>
        </a:p>
      </dgm:t>
    </dgm:pt>
    <dgm:pt modelId="{427F2772-0F2C-4E12-8DBB-35900033A2EE}" type="sibTrans" cxnId="{A04AB74A-1360-43A5-A06B-1F9243F9FB3E}">
      <dgm:prSet/>
      <dgm:spPr/>
      <dgm:t>
        <a:bodyPr/>
        <a:lstStyle/>
        <a:p>
          <a:endParaRPr lang="ru-RU"/>
        </a:p>
      </dgm:t>
    </dgm:pt>
    <dgm:pt modelId="{65C02150-0E08-43A8-98F8-E90A8B103B3E}">
      <dgm:prSet custT="1"/>
      <dgm:spPr>
        <a:solidFill>
          <a:srgbClr val="FF0000"/>
        </a:solidFill>
      </dgm:spPr>
      <dgm:t>
        <a:bodyPr/>
        <a:lstStyle/>
        <a:p>
          <a:endParaRPr lang="ru-RU" sz="1800" b="1" dirty="0">
            <a:solidFill>
              <a:schemeClr val="accent4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152FC7-EE78-4340-8D4D-C58AE605F0F7}" type="parTrans" cxnId="{241A7A80-093E-4432-A3FE-69D8269B5694}">
      <dgm:prSet/>
      <dgm:spPr/>
      <dgm:t>
        <a:bodyPr/>
        <a:lstStyle/>
        <a:p>
          <a:endParaRPr lang="ru-RU"/>
        </a:p>
      </dgm:t>
    </dgm:pt>
    <dgm:pt modelId="{C5A1BC9D-44EB-4025-AD64-DF6970119DEC}" type="sibTrans" cxnId="{241A7A80-093E-4432-A3FE-69D8269B5694}">
      <dgm:prSet/>
      <dgm:spPr/>
      <dgm:t>
        <a:bodyPr/>
        <a:lstStyle/>
        <a:p>
          <a:endParaRPr lang="ru-RU"/>
        </a:p>
      </dgm:t>
    </dgm:pt>
    <dgm:pt modelId="{367C4DA5-10EA-4CE8-A423-0903DE8A230D}">
      <dgm:prSet custT="1"/>
      <dgm:spPr>
        <a:solidFill>
          <a:srgbClr val="FFFF00"/>
        </a:solidFill>
      </dgm:spPr>
      <dgm:t>
        <a:bodyPr/>
        <a:lstStyle/>
        <a:p>
          <a:r>
            <a:rPr lang="ru-RU" sz="1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Еженедельная сверка </a:t>
          </a:r>
          <a:r>
            <a:rPr lang="ru-RU" sz="1400" dirty="0" err="1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оборотно</a:t>
          </a:r>
          <a:r>
            <a:rPr lang="ru-RU" sz="1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сальдовой ведомости и складских журналов</a:t>
          </a:r>
        </a:p>
      </dgm:t>
    </dgm:pt>
    <dgm:pt modelId="{568BEF4C-8F2A-4078-85F6-F0CAB45D45B0}" type="parTrans" cxnId="{1D0CF940-6BCF-4A2C-BEDC-777010338A36}">
      <dgm:prSet/>
      <dgm:spPr/>
      <dgm:t>
        <a:bodyPr/>
        <a:lstStyle/>
        <a:p>
          <a:endParaRPr lang="ru-RU"/>
        </a:p>
      </dgm:t>
    </dgm:pt>
    <dgm:pt modelId="{276304AE-0FDD-4925-8BD5-911CE54AABA3}" type="sibTrans" cxnId="{1D0CF940-6BCF-4A2C-BEDC-777010338A36}">
      <dgm:prSet/>
      <dgm:spPr/>
      <dgm:t>
        <a:bodyPr/>
        <a:lstStyle/>
        <a:p>
          <a:endParaRPr lang="ru-RU"/>
        </a:p>
      </dgm:t>
    </dgm:pt>
    <dgm:pt modelId="{9CCCE2C9-E51C-43AB-9458-D69BDA67CDF1}">
      <dgm:prSet custT="1"/>
      <dgm:spPr/>
      <dgm:t>
        <a:bodyPr/>
        <a:lstStyle/>
        <a:p>
          <a:r>
            <a:rPr lang="ru-RU" sz="14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Ежедневное составления журнала по списанию продуктов</a:t>
          </a:r>
        </a:p>
      </dgm:t>
    </dgm:pt>
    <dgm:pt modelId="{9F120780-AF14-4152-8E84-348BD76D6529}" type="parTrans" cxnId="{19C50ECF-585C-4BD1-B7EC-0D85CFF2366E}">
      <dgm:prSet/>
      <dgm:spPr/>
      <dgm:t>
        <a:bodyPr/>
        <a:lstStyle/>
        <a:p>
          <a:endParaRPr lang="ru-RU"/>
        </a:p>
      </dgm:t>
    </dgm:pt>
    <dgm:pt modelId="{374B600D-FE75-4232-B081-0CB5A291C6B4}" type="sibTrans" cxnId="{19C50ECF-585C-4BD1-B7EC-0D85CFF2366E}">
      <dgm:prSet/>
      <dgm:spPr/>
      <dgm:t>
        <a:bodyPr/>
        <a:lstStyle/>
        <a:p>
          <a:endParaRPr lang="ru-RU"/>
        </a:p>
      </dgm:t>
    </dgm:pt>
    <dgm:pt modelId="{F26D3405-9659-4DF3-A8B3-D10D82F16482}">
      <dgm:prSet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ru-RU" sz="140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прихода – расхода в систему бухгалтера вручную</a:t>
          </a:r>
          <a:endParaRPr lang="ru-RU" sz="1400" dirty="0">
            <a:solidFill>
              <a:schemeClr val="accent4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C7AC39-4BF7-4CD3-9180-F79C720596EA}" type="parTrans" cxnId="{8327DF64-9207-444B-9423-9BF04B7E9141}">
      <dgm:prSet/>
      <dgm:spPr/>
      <dgm:t>
        <a:bodyPr/>
        <a:lstStyle/>
        <a:p>
          <a:endParaRPr lang="ru-RU"/>
        </a:p>
      </dgm:t>
    </dgm:pt>
    <dgm:pt modelId="{96AAF716-462C-424C-88CF-665A2831BD84}" type="sibTrans" cxnId="{8327DF64-9207-444B-9423-9BF04B7E9141}">
      <dgm:prSet/>
      <dgm:spPr/>
      <dgm:t>
        <a:bodyPr/>
        <a:lstStyle/>
        <a:p>
          <a:endParaRPr lang="ru-RU"/>
        </a:p>
      </dgm:t>
    </dgm:pt>
    <dgm:pt modelId="{69238530-D1A0-454F-B684-C3F93F22014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40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Ежемесячный контроль по 4 складам и сверка журналов.</a:t>
          </a:r>
          <a:endParaRPr lang="ru-RU" sz="1400" dirty="0">
            <a:solidFill>
              <a:schemeClr val="accent4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BEF175-D5F6-4B68-AEB8-5EE90740DAB4}" type="parTrans" cxnId="{824619C6-3AB9-4A76-A9DA-8C38AEEC2455}">
      <dgm:prSet/>
      <dgm:spPr/>
      <dgm:t>
        <a:bodyPr/>
        <a:lstStyle/>
        <a:p>
          <a:endParaRPr lang="ru-RU"/>
        </a:p>
      </dgm:t>
    </dgm:pt>
    <dgm:pt modelId="{5E568EF9-C5E2-4B1F-B618-AD846CCB2F3E}" type="sibTrans" cxnId="{824619C6-3AB9-4A76-A9DA-8C38AEEC2455}">
      <dgm:prSet/>
      <dgm:spPr/>
      <dgm:t>
        <a:bodyPr/>
        <a:lstStyle/>
        <a:p>
          <a:endParaRPr lang="ru-RU"/>
        </a:p>
      </dgm:t>
    </dgm:pt>
    <dgm:pt modelId="{FB85F65E-2825-40FC-BBA8-9C58CF3A3F1D}" type="pres">
      <dgm:prSet presAssocID="{E11DA2F1-F215-42D2-8060-C8FFCB18FCE9}" presName="Name0" presStyleCnt="0">
        <dgm:presLayoutVars>
          <dgm:dir/>
          <dgm:animLvl val="lvl"/>
          <dgm:resizeHandles val="exact"/>
        </dgm:presLayoutVars>
      </dgm:prSet>
      <dgm:spPr/>
    </dgm:pt>
    <dgm:pt modelId="{471CB6B6-C2AD-4BC3-B435-49C7E8893CBD}" type="pres">
      <dgm:prSet presAssocID="{F26D3405-9659-4DF3-A8B3-D10D82F16482}" presName="Name8" presStyleCnt="0"/>
      <dgm:spPr/>
    </dgm:pt>
    <dgm:pt modelId="{1A00ADA3-5AFC-4668-BE2E-C2D1157EC680}" type="pres">
      <dgm:prSet presAssocID="{F26D3405-9659-4DF3-A8B3-D10D82F16482}" presName="level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203FA-59B0-47F7-B77C-AB99069B2696}" type="pres">
      <dgm:prSet presAssocID="{F26D3405-9659-4DF3-A8B3-D10D82F1648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591CE8-B449-46E2-B0BB-79E88CEC7668}" type="pres">
      <dgm:prSet presAssocID="{9CCCE2C9-E51C-43AB-9458-D69BDA67CDF1}" presName="Name8" presStyleCnt="0"/>
      <dgm:spPr/>
    </dgm:pt>
    <dgm:pt modelId="{C71FBBBF-17C3-4E72-B04E-F4E8B58213FF}" type="pres">
      <dgm:prSet presAssocID="{9CCCE2C9-E51C-43AB-9458-D69BDA67CDF1}" presName="level" presStyleLbl="node1" presStyleIdx="1" presStyleCnt="6" custLinFactNeighborX="37" custLinFactNeighborY="-33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CD9C95-D0C3-4305-8ADC-70876F08E4C5}" type="pres">
      <dgm:prSet presAssocID="{9CCCE2C9-E51C-43AB-9458-D69BDA67CDF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1E9DC3-6605-483E-8CAA-70B152B0DD21}" type="pres">
      <dgm:prSet presAssocID="{367C4DA5-10EA-4CE8-A423-0903DE8A230D}" presName="Name8" presStyleCnt="0"/>
      <dgm:spPr/>
    </dgm:pt>
    <dgm:pt modelId="{82E8FD06-754C-41C6-AFA4-F37AE18E64FE}" type="pres">
      <dgm:prSet presAssocID="{367C4DA5-10EA-4CE8-A423-0903DE8A230D}" presName="level" presStyleLbl="node1" presStyleIdx="2" presStyleCnt="6" custLinFactNeighborX="47" custLinFactNeighborY="-677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855D8-DAC4-4982-90CD-1F3E72365E91}" type="pres">
      <dgm:prSet presAssocID="{367C4DA5-10EA-4CE8-A423-0903DE8A230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709A6D-9666-4E2A-A938-D314CE9E04DE}" type="pres">
      <dgm:prSet presAssocID="{69238530-D1A0-454F-B684-C3F93F22014A}" presName="Name8" presStyleCnt="0"/>
      <dgm:spPr/>
    </dgm:pt>
    <dgm:pt modelId="{5D6057B9-C6F4-4252-BCC2-5DF45A6C2E72}" type="pres">
      <dgm:prSet presAssocID="{69238530-D1A0-454F-B684-C3F93F22014A}" presName="level" presStyleLbl="node1" presStyleIdx="3" presStyleCnt="6" custLinFactNeighborX="62" custLinFactNeighborY="-55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7042F4-BFC3-47CC-A7D9-FEEF6A97C58C}" type="pres">
      <dgm:prSet presAssocID="{69238530-D1A0-454F-B684-C3F93F22014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E75D4-9B86-4E0B-96A7-ACA4208E8C3F}" type="pres">
      <dgm:prSet presAssocID="{2C6182B9-2A75-445F-96E0-27BC04F1AB90}" presName="Name8" presStyleCnt="0"/>
      <dgm:spPr/>
    </dgm:pt>
    <dgm:pt modelId="{EF16E4C9-AC8C-4275-B887-0F0C8B06AF43}" type="pres">
      <dgm:prSet presAssocID="{2C6182B9-2A75-445F-96E0-27BC04F1AB90}" presName="level" presStyleLbl="node1" presStyleIdx="4" presStyleCnt="6" custLinFactNeighborX="94" custLinFactNeighborY="-20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62BD1-8AE1-49DF-BFF4-06BA3897ABA5}" type="pres">
      <dgm:prSet presAssocID="{2C6182B9-2A75-445F-96E0-27BC04F1AB9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B3037-F348-4193-9C2F-398BCA757114}" type="pres">
      <dgm:prSet presAssocID="{65C02150-0E08-43A8-98F8-E90A8B103B3E}" presName="Name8" presStyleCnt="0"/>
      <dgm:spPr/>
    </dgm:pt>
    <dgm:pt modelId="{A9DF557C-5CDA-4A67-86C0-6B15678DA797}" type="pres">
      <dgm:prSet presAssocID="{65C02150-0E08-43A8-98F8-E90A8B103B3E}" presName="level" presStyleLbl="node1" presStyleIdx="5" presStyleCnt="6" custLinFactNeighborX="187" custLinFactNeighborY="1319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C44D90-AA3E-42D6-98B7-EA23D0AF1242}" type="pres">
      <dgm:prSet presAssocID="{65C02150-0E08-43A8-98F8-E90A8B103B3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1A7A80-093E-4432-A3FE-69D8269B5694}" srcId="{E11DA2F1-F215-42D2-8060-C8FFCB18FCE9}" destId="{65C02150-0E08-43A8-98F8-E90A8B103B3E}" srcOrd="5" destOrd="0" parTransId="{B8152FC7-EE78-4340-8D4D-C58AE605F0F7}" sibTransId="{C5A1BC9D-44EB-4025-AD64-DF6970119DEC}"/>
    <dgm:cxn modelId="{B79D2E46-21DF-485E-995E-BD88919217AD}" type="presOf" srcId="{9CCCE2C9-E51C-43AB-9458-D69BDA67CDF1}" destId="{C71FBBBF-17C3-4E72-B04E-F4E8B58213FF}" srcOrd="0" destOrd="0" presId="urn:microsoft.com/office/officeart/2005/8/layout/pyramid3"/>
    <dgm:cxn modelId="{16CDE6FC-32E3-4721-BA61-DBA95A11C486}" type="presOf" srcId="{F26D3405-9659-4DF3-A8B3-D10D82F16482}" destId="{1A00ADA3-5AFC-4668-BE2E-C2D1157EC680}" srcOrd="0" destOrd="0" presId="urn:microsoft.com/office/officeart/2005/8/layout/pyramid3"/>
    <dgm:cxn modelId="{558BBCF9-CB3F-47D3-B549-B1D422C4041E}" type="presOf" srcId="{69238530-D1A0-454F-B684-C3F93F22014A}" destId="{5D6057B9-C6F4-4252-BCC2-5DF45A6C2E72}" srcOrd="0" destOrd="0" presId="urn:microsoft.com/office/officeart/2005/8/layout/pyramid3"/>
    <dgm:cxn modelId="{F8249073-402B-472F-81BD-271D169B036C}" type="presOf" srcId="{2C6182B9-2A75-445F-96E0-27BC04F1AB90}" destId="{EF16E4C9-AC8C-4275-B887-0F0C8B06AF43}" srcOrd="0" destOrd="0" presId="urn:microsoft.com/office/officeart/2005/8/layout/pyramid3"/>
    <dgm:cxn modelId="{29070B9E-FB37-436D-B84F-8A651E0B3F47}" type="presOf" srcId="{F26D3405-9659-4DF3-A8B3-D10D82F16482}" destId="{9DE203FA-59B0-47F7-B77C-AB99069B2696}" srcOrd="1" destOrd="0" presId="urn:microsoft.com/office/officeart/2005/8/layout/pyramid3"/>
    <dgm:cxn modelId="{8327DF64-9207-444B-9423-9BF04B7E9141}" srcId="{E11DA2F1-F215-42D2-8060-C8FFCB18FCE9}" destId="{F26D3405-9659-4DF3-A8B3-D10D82F16482}" srcOrd="0" destOrd="0" parTransId="{48C7AC39-4BF7-4CD3-9180-F79C720596EA}" sibTransId="{96AAF716-462C-424C-88CF-665A2831BD84}"/>
    <dgm:cxn modelId="{0636792B-EBCB-408A-BF3B-A4CB583472E9}" type="presOf" srcId="{69238530-D1A0-454F-B684-C3F93F22014A}" destId="{027042F4-BFC3-47CC-A7D9-FEEF6A97C58C}" srcOrd="1" destOrd="0" presId="urn:microsoft.com/office/officeart/2005/8/layout/pyramid3"/>
    <dgm:cxn modelId="{A04AB74A-1360-43A5-A06B-1F9243F9FB3E}" srcId="{E11DA2F1-F215-42D2-8060-C8FFCB18FCE9}" destId="{2C6182B9-2A75-445F-96E0-27BC04F1AB90}" srcOrd="4" destOrd="0" parTransId="{8ECB9A80-F82E-4603-BE02-F4EC5A32AD9F}" sibTransId="{427F2772-0F2C-4E12-8DBB-35900033A2EE}"/>
    <dgm:cxn modelId="{78F51D5F-5449-4DD6-A593-5C320600843F}" type="presOf" srcId="{9CCCE2C9-E51C-43AB-9458-D69BDA67CDF1}" destId="{45CD9C95-D0C3-4305-8ADC-70876F08E4C5}" srcOrd="1" destOrd="0" presId="urn:microsoft.com/office/officeart/2005/8/layout/pyramid3"/>
    <dgm:cxn modelId="{BC6C37D6-AC7B-46E0-9998-D64B1BC1D923}" type="presOf" srcId="{E11DA2F1-F215-42D2-8060-C8FFCB18FCE9}" destId="{FB85F65E-2825-40FC-BBA8-9C58CF3A3F1D}" srcOrd="0" destOrd="0" presId="urn:microsoft.com/office/officeart/2005/8/layout/pyramid3"/>
    <dgm:cxn modelId="{1DDC84F5-8D6F-4A18-8528-B42F003F582A}" type="presOf" srcId="{367C4DA5-10EA-4CE8-A423-0903DE8A230D}" destId="{82E8FD06-754C-41C6-AFA4-F37AE18E64FE}" srcOrd="0" destOrd="0" presId="urn:microsoft.com/office/officeart/2005/8/layout/pyramid3"/>
    <dgm:cxn modelId="{B5060E92-8998-45A3-B260-CEC1B92CD694}" type="presOf" srcId="{65C02150-0E08-43A8-98F8-E90A8B103B3E}" destId="{A9DF557C-5CDA-4A67-86C0-6B15678DA797}" srcOrd="0" destOrd="0" presId="urn:microsoft.com/office/officeart/2005/8/layout/pyramid3"/>
    <dgm:cxn modelId="{1D0CF940-6BCF-4A2C-BEDC-777010338A36}" srcId="{E11DA2F1-F215-42D2-8060-C8FFCB18FCE9}" destId="{367C4DA5-10EA-4CE8-A423-0903DE8A230D}" srcOrd="2" destOrd="0" parTransId="{568BEF4C-8F2A-4078-85F6-F0CAB45D45B0}" sibTransId="{276304AE-0FDD-4925-8BD5-911CE54AABA3}"/>
    <dgm:cxn modelId="{824619C6-3AB9-4A76-A9DA-8C38AEEC2455}" srcId="{E11DA2F1-F215-42D2-8060-C8FFCB18FCE9}" destId="{69238530-D1A0-454F-B684-C3F93F22014A}" srcOrd="3" destOrd="0" parTransId="{01BEF175-D5F6-4B68-AEB8-5EE90740DAB4}" sibTransId="{5E568EF9-C5E2-4B1F-B618-AD846CCB2F3E}"/>
    <dgm:cxn modelId="{CE131003-9C24-4043-A6CB-5D301D536340}" type="presOf" srcId="{2C6182B9-2A75-445F-96E0-27BC04F1AB90}" destId="{E8E62BD1-8AE1-49DF-BFF4-06BA3897ABA5}" srcOrd="1" destOrd="0" presId="urn:microsoft.com/office/officeart/2005/8/layout/pyramid3"/>
    <dgm:cxn modelId="{19C50ECF-585C-4BD1-B7EC-0D85CFF2366E}" srcId="{E11DA2F1-F215-42D2-8060-C8FFCB18FCE9}" destId="{9CCCE2C9-E51C-43AB-9458-D69BDA67CDF1}" srcOrd="1" destOrd="0" parTransId="{9F120780-AF14-4152-8E84-348BD76D6529}" sibTransId="{374B600D-FE75-4232-B081-0CB5A291C6B4}"/>
    <dgm:cxn modelId="{4BFA956B-9B67-4EB3-BD6A-29A81E39BE1D}" type="presOf" srcId="{367C4DA5-10EA-4CE8-A423-0903DE8A230D}" destId="{5D3855D8-DAC4-4982-90CD-1F3E72365E91}" srcOrd="1" destOrd="0" presId="urn:microsoft.com/office/officeart/2005/8/layout/pyramid3"/>
    <dgm:cxn modelId="{150EC1BF-A2CB-439B-8934-0D21DBE7CE77}" type="presOf" srcId="{65C02150-0E08-43A8-98F8-E90A8B103B3E}" destId="{41C44D90-AA3E-42D6-98B7-EA23D0AF1242}" srcOrd="1" destOrd="0" presId="urn:microsoft.com/office/officeart/2005/8/layout/pyramid3"/>
    <dgm:cxn modelId="{7E6BC671-F331-41EE-9832-2839FA6FD13F}" type="presParOf" srcId="{FB85F65E-2825-40FC-BBA8-9C58CF3A3F1D}" destId="{471CB6B6-C2AD-4BC3-B435-49C7E8893CBD}" srcOrd="0" destOrd="0" presId="urn:microsoft.com/office/officeart/2005/8/layout/pyramid3"/>
    <dgm:cxn modelId="{15F6B4CD-62B3-49F6-A0EF-71293FE51E04}" type="presParOf" srcId="{471CB6B6-C2AD-4BC3-B435-49C7E8893CBD}" destId="{1A00ADA3-5AFC-4668-BE2E-C2D1157EC680}" srcOrd="0" destOrd="0" presId="urn:microsoft.com/office/officeart/2005/8/layout/pyramid3"/>
    <dgm:cxn modelId="{8E94CC2E-99A8-4E36-A5B9-DFC537D92388}" type="presParOf" srcId="{471CB6B6-C2AD-4BC3-B435-49C7E8893CBD}" destId="{9DE203FA-59B0-47F7-B77C-AB99069B2696}" srcOrd="1" destOrd="0" presId="urn:microsoft.com/office/officeart/2005/8/layout/pyramid3"/>
    <dgm:cxn modelId="{7D88FD68-7D7B-4669-89FB-3C7635A6F325}" type="presParOf" srcId="{FB85F65E-2825-40FC-BBA8-9C58CF3A3F1D}" destId="{AA591CE8-B449-46E2-B0BB-79E88CEC7668}" srcOrd="1" destOrd="0" presId="urn:microsoft.com/office/officeart/2005/8/layout/pyramid3"/>
    <dgm:cxn modelId="{6093A821-4F4F-4348-8121-4449C8AF2557}" type="presParOf" srcId="{AA591CE8-B449-46E2-B0BB-79E88CEC7668}" destId="{C71FBBBF-17C3-4E72-B04E-F4E8B58213FF}" srcOrd="0" destOrd="0" presId="urn:microsoft.com/office/officeart/2005/8/layout/pyramid3"/>
    <dgm:cxn modelId="{520E1F4E-F4D9-45F2-81CF-BB1C9A789A48}" type="presParOf" srcId="{AA591CE8-B449-46E2-B0BB-79E88CEC7668}" destId="{45CD9C95-D0C3-4305-8ADC-70876F08E4C5}" srcOrd="1" destOrd="0" presId="urn:microsoft.com/office/officeart/2005/8/layout/pyramid3"/>
    <dgm:cxn modelId="{8BB5EF8A-4858-4477-AB22-1ED5B462225D}" type="presParOf" srcId="{FB85F65E-2825-40FC-BBA8-9C58CF3A3F1D}" destId="{451E9DC3-6605-483E-8CAA-70B152B0DD21}" srcOrd="2" destOrd="0" presId="urn:microsoft.com/office/officeart/2005/8/layout/pyramid3"/>
    <dgm:cxn modelId="{EAB3CFDE-D275-4386-B21B-1522AE9E816A}" type="presParOf" srcId="{451E9DC3-6605-483E-8CAA-70B152B0DD21}" destId="{82E8FD06-754C-41C6-AFA4-F37AE18E64FE}" srcOrd="0" destOrd="0" presId="urn:microsoft.com/office/officeart/2005/8/layout/pyramid3"/>
    <dgm:cxn modelId="{D07E837F-921B-4E2D-B132-13AB95C456B2}" type="presParOf" srcId="{451E9DC3-6605-483E-8CAA-70B152B0DD21}" destId="{5D3855D8-DAC4-4982-90CD-1F3E72365E91}" srcOrd="1" destOrd="0" presId="urn:microsoft.com/office/officeart/2005/8/layout/pyramid3"/>
    <dgm:cxn modelId="{40BCFE4F-4977-467A-93B8-AC4F8790898E}" type="presParOf" srcId="{FB85F65E-2825-40FC-BBA8-9C58CF3A3F1D}" destId="{E7709A6D-9666-4E2A-A938-D314CE9E04DE}" srcOrd="3" destOrd="0" presId="urn:microsoft.com/office/officeart/2005/8/layout/pyramid3"/>
    <dgm:cxn modelId="{CE223436-1D2C-4099-8AB3-B4F9070F43DF}" type="presParOf" srcId="{E7709A6D-9666-4E2A-A938-D314CE9E04DE}" destId="{5D6057B9-C6F4-4252-BCC2-5DF45A6C2E72}" srcOrd="0" destOrd="0" presId="urn:microsoft.com/office/officeart/2005/8/layout/pyramid3"/>
    <dgm:cxn modelId="{30040AC0-5A02-470A-B8C2-15E69FD37CF1}" type="presParOf" srcId="{E7709A6D-9666-4E2A-A938-D314CE9E04DE}" destId="{027042F4-BFC3-47CC-A7D9-FEEF6A97C58C}" srcOrd="1" destOrd="0" presId="urn:microsoft.com/office/officeart/2005/8/layout/pyramid3"/>
    <dgm:cxn modelId="{D1987771-2177-44BC-BE45-918E2C1B5E8D}" type="presParOf" srcId="{FB85F65E-2825-40FC-BBA8-9C58CF3A3F1D}" destId="{C8BE75D4-9B86-4E0B-96A7-ACA4208E8C3F}" srcOrd="4" destOrd="0" presId="urn:microsoft.com/office/officeart/2005/8/layout/pyramid3"/>
    <dgm:cxn modelId="{9E9DB91F-81AD-4BC3-96C9-EB0020278D00}" type="presParOf" srcId="{C8BE75D4-9B86-4E0B-96A7-ACA4208E8C3F}" destId="{EF16E4C9-AC8C-4275-B887-0F0C8B06AF43}" srcOrd="0" destOrd="0" presId="urn:microsoft.com/office/officeart/2005/8/layout/pyramid3"/>
    <dgm:cxn modelId="{EC23E676-03AA-4B3C-B04E-4662E4161F87}" type="presParOf" srcId="{C8BE75D4-9B86-4E0B-96A7-ACA4208E8C3F}" destId="{E8E62BD1-8AE1-49DF-BFF4-06BA3897ABA5}" srcOrd="1" destOrd="0" presId="urn:microsoft.com/office/officeart/2005/8/layout/pyramid3"/>
    <dgm:cxn modelId="{CE8E3FF4-BD6A-4DB5-8A72-C65A0B24E06C}" type="presParOf" srcId="{FB85F65E-2825-40FC-BBA8-9C58CF3A3F1D}" destId="{3FDB3037-F348-4193-9C2F-398BCA757114}" srcOrd="5" destOrd="0" presId="urn:microsoft.com/office/officeart/2005/8/layout/pyramid3"/>
    <dgm:cxn modelId="{487AD683-1280-4528-BE0F-E3C1F2DEAC63}" type="presParOf" srcId="{3FDB3037-F348-4193-9C2F-398BCA757114}" destId="{A9DF557C-5CDA-4A67-86C0-6B15678DA797}" srcOrd="0" destOrd="0" presId="urn:microsoft.com/office/officeart/2005/8/layout/pyramid3"/>
    <dgm:cxn modelId="{ADC4D3CF-3A22-45FF-9006-760FCB6BF84D}" type="presParOf" srcId="{3FDB3037-F348-4193-9C2F-398BCA757114}" destId="{41C44D90-AA3E-42D6-98B7-EA23D0AF124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1FB32-0EC7-4C6C-9A08-6BC8D81F3427}">
      <dsp:nvSpPr>
        <dsp:cNvPr id="0" name=""/>
        <dsp:cNvSpPr/>
      </dsp:nvSpPr>
      <dsp:spPr>
        <a:xfrm>
          <a:off x="2369554" y="0"/>
          <a:ext cx="4582611" cy="4582611"/>
        </a:xfrm>
        <a:prstGeom prst="triangle">
          <a:avLst/>
        </a:prstGeom>
        <a:solidFill>
          <a:srgbClr val="00B050"/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2E256BB-EC6C-452C-B543-B9A41C04B93D}">
      <dsp:nvSpPr>
        <dsp:cNvPr id="0" name=""/>
        <dsp:cNvSpPr/>
      </dsp:nvSpPr>
      <dsp:spPr bwMode="white">
        <a:xfrm>
          <a:off x="4660860" y="460722"/>
          <a:ext cx="2978697" cy="108478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Большое количество документов заполняемых вручную</a:t>
          </a:r>
        </a:p>
      </dsp:txBody>
      <dsp:txXfrm>
        <a:off x="4713815" y="513677"/>
        <a:ext cx="2872787" cy="978879"/>
      </dsp:txXfrm>
    </dsp:sp>
    <dsp:sp modelId="{A14F811F-5330-4249-AA7A-4296A3C91765}">
      <dsp:nvSpPr>
        <dsp:cNvPr id="0" name=""/>
        <dsp:cNvSpPr/>
      </dsp:nvSpPr>
      <dsp:spPr bwMode="white">
        <a:xfrm>
          <a:off x="4660860" y="1681111"/>
          <a:ext cx="2978697" cy="108478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Большая временная затрата на просчитывание меню, заявок и заполнение журналов вручную</a:t>
          </a:r>
        </a:p>
      </dsp:txBody>
      <dsp:txXfrm>
        <a:off x="4713815" y="1734066"/>
        <a:ext cx="2872787" cy="978879"/>
      </dsp:txXfrm>
    </dsp:sp>
    <dsp:sp modelId="{F185FBDE-09AA-4933-9022-7626A3FD6F45}">
      <dsp:nvSpPr>
        <dsp:cNvPr id="0" name=""/>
        <dsp:cNvSpPr/>
      </dsp:nvSpPr>
      <dsp:spPr bwMode="white">
        <a:xfrm>
          <a:off x="4660860" y="2901499"/>
          <a:ext cx="2978697" cy="1084789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solidFill>
                <a:schemeClr val="tx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Длительное ожидание запрошенной информации из разных подразделений.</a:t>
          </a:r>
        </a:p>
      </dsp:txBody>
      <dsp:txXfrm>
        <a:off x="4713815" y="2954454"/>
        <a:ext cx="2872787" cy="9788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0ADA3-5AFC-4668-BE2E-C2D1157EC680}">
      <dsp:nvSpPr>
        <dsp:cNvPr id="0" name=""/>
        <dsp:cNvSpPr/>
      </dsp:nvSpPr>
      <dsp:spPr>
        <a:xfrm rot="10800000">
          <a:off x="0" y="0"/>
          <a:ext cx="6096000" cy="764882"/>
        </a:xfrm>
        <a:prstGeom prst="trapezoid">
          <a:avLst>
            <a:gd name="adj" fmla="val 66415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Большая временная затрата на ежедневный контроль прихода – расхода продуктов. Внесение вручную в журнал отпуска продуктов.</a:t>
          </a:r>
        </a:p>
      </dsp:txBody>
      <dsp:txXfrm rot="-10800000">
        <a:off x="1066799" y="0"/>
        <a:ext cx="3962400" cy="764882"/>
      </dsp:txXfrm>
    </dsp:sp>
    <dsp:sp modelId="{C71FBBBF-17C3-4E72-B04E-F4E8B58213FF}">
      <dsp:nvSpPr>
        <dsp:cNvPr id="0" name=""/>
        <dsp:cNvSpPr/>
      </dsp:nvSpPr>
      <dsp:spPr>
        <a:xfrm rot="10800000">
          <a:off x="509879" y="739335"/>
          <a:ext cx="5080000" cy="764882"/>
        </a:xfrm>
        <a:prstGeom prst="trapezoid">
          <a:avLst>
            <a:gd name="adj" fmla="val 664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Ежедневное составление отчета накопительной ведомости вручную.</a:t>
          </a:r>
        </a:p>
      </dsp:txBody>
      <dsp:txXfrm rot="-10800000">
        <a:off x="1398879" y="739335"/>
        <a:ext cx="3302000" cy="764882"/>
      </dsp:txXfrm>
    </dsp:sp>
    <dsp:sp modelId="{82E8FD06-754C-41C6-AFA4-F37AE18E64FE}">
      <dsp:nvSpPr>
        <dsp:cNvPr id="0" name=""/>
        <dsp:cNvSpPr/>
      </dsp:nvSpPr>
      <dsp:spPr>
        <a:xfrm rot="10800000">
          <a:off x="1017910" y="1477921"/>
          <a:ext cx="4064000" cy="764882"/>
        </a:xfrm>
        <a:prstGeom prst="trapezoid">
          <a:avLst>
            <a:gd name="adj" fmla="val 66415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Большая затрата времени на составление меню на свой корпус.</a:t>
          </a:r>
        </a:p>
      </dsp:txBody>
      <dsp:txXfrm rot="-10800000">
        <a:off x="1729110" y="1477921"/>
        <a:ext cx="2641600" cy="764882"/>
      </dsp:txXfrm>
    </dsp:sp>
    <dsp:sp modelId="{5D6057B9-C6F4-4252-BCC2-5DF45A6C2E72}">
      <dsp:nvSpPr>
        <dsp:cNvPr id="0" name=""/>
        <dsp:cNvSpPr/>
      </dsp:nvSpPr>
      <dsp:spPr>
        <a:xfrm rot="10800000">
          <a:off x="1525889" y="2251913"/>
          <a:ext cx="3048000" cy="764882"/>
        </a:xfrm>
        <a:prstGeom prst="trapezoid">
          <a:avLst>
            <a:gd name="adj" fmla="val 66415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Ежедневное заполнение «журнала бракеража» вручную</a:t>
          </a:r>
        </a:p>
      </dsp:txBody>
      <dsp:txXfrm rot="-10800000">
        <a:off x="2059289" y="2251913"/>
        <a:ext cx="1981200" cy="764882"/>
      </dsp:txXfrm>
    </dsp:sp>
    <dsp:sp modelId="{EF16E4C9-AC8C-4275-B887-0F0C8B06AF43}">
      <dsp:nvSpPr>
        <dsp:cNvPr id="0" name=""/>
        <dsp:cNvSpPr/>
      </dsp:nvSpPr>
      <dsp:spPr>
        <a:xfrm rot="10800000">
          <a:off x="2033910" y="3044002"/>
          <a:ext cx="2032000" cy="764882"/>
        </a:xfrm>
        <a:prstGeom prst="trapezoid">
          <a:avLst>
            <a:gd name="adj" fmla="val 66415"/>
          </a:avLst>
        </a:prstGeom>
        <a:solidFill>
          <a:schemeClr val="tx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Ведение складского журнала вручную.</a:t>
          </a:r>
          <a:endParaRPr lang="ru-RU" sz="1400" kern="1200" dirty="0"/>
        </a:p>
      </dsp:txBody>
      <dsp:txXfrm rot="-10800000">
        <a:off x="2389510" y="3044002"/>
        <a:ext cx="1320800" cy="764882"/>
      </dsp:txXfrm>
    </dsp:sp>
    <dsp:sp modelId="{A9DF557C-5CDA-4A67-86C0-6B15678DA797}">
      <dsp:nvSpPr>
        <dsp:cNvPr id="0" name=""/>
        <dsp:cNvSpPr/>
      </dsp:nvSpPr>
      <dsp:spPr>
        <a:xfrm rot="10800000">
          <a:off x="2541899" y="3824412"/>
          <a:ext cx="1016000" cy="764882"/>
        </a:xfrm>
        <a:prstGeom prst="trapezoid">
          <a:avLst>
            <a:gd name="adj" fmla="val 66415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ВЫХОД</a:t>
          </a:r>
        </a:p>
      </dsp:txBody>
      <dsp:txXfrm rot="-10800000">
        <a:off x="2541899" y="3824412"/>
        <a:ext cx="1016000" cy="7648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0ADA3-5AFC-4668-BE2E-C2D1157EC680}">
      <dsp:nvSpPr>
        <dsp:cNvPr id="0" name=""/>
        <dsp:cNvSpPr/>
      </dsp:nvSpPr>
      <dsp:spPr>
        <a:xfrm rot="10800000">
          <a:off x="0" y="0"/>
          <a:ext cx="6096000" cy="764882"/>
        </a:xfrm>
        <a:prstGeom prst="trapezoid">
          <a:avLst>
            <a:gd name="adj" fmla="val 66415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Ежедневное составление отчета накопительной ведомости вручную.</a:t>
          </a:r>
        </a:p>
      </dsp:txBody>
      <dsp:txXfrm rot="-10800000">
        <a:off x="1066799" y="0"/>
        <a:ext cx="3962400" cy="764882"/>
      </dsp:txXfrm>
    </dsp:sp>
    <dsp:sp modelId="{C71FBBBF-17C3-4E72-B04E-F4E8B58213FF}">
      <dsp:nvSpPr>
        <dsp:cNvPr id="0" name=""/>
        <dsp:cNvSpPr/>
      </dsp:nvSpPr>
      <dsp:spPr>
        <a:xfrm rot="10800000">
          <a:off x="509879" y="739335"/>
          <a:ext cx="5080000" cy="764882"/>
        </a:xfrm>
        <a:prstGeom prst="trapezoid">
          <a:avLst>
            <a:gd name="adj" fmla="val 664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Просчитывание вручную количество продуктов на одного ребёнка.</a:t>
          </a:r>
        </a:p>
      </dsp:txBody>
      <dsp:txXfrm rot="-10800000">
        <a:off x="1398879" y="739335"/>
        <a:ext cx="3302000" cy="764882"/>
      </dsp:txXfrm>
    </dsp:sp>
    <dsp:sp modelId="{82E8FD06-754C-41C6-AFA4-F37AE18E64FE}">
      <dsp:nvSpPr>
        <dsp:cNvPr id="0" name=""/>
        <dsp:cNvSpPr/>
      </dsp:nvSpPr>
      <dsp:spPr>
        <a:xfrm rot="10800000">
          <a:off x="1017910" y="1477921"/>
          <a:ext cx="4064000" cy="764882"/>
        </a:xfrm>
        <a:prstGeom prst="trapezoid">
          <a:avLst>
            <a:gd name="adj" fmla="val 66415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Просчитывание вручную количество продуктов для выдачи заведующей складом.</a:t>
          </a:r>
        </a:p>
      </dsp:txBody>
      <dsp:txXfrm rot="-10800000">
        <a:off x="1729110" y="1477921"/>
        <a:ext cx="2641600" cy="764882"/>
      </dsp:txXfrm>
    </dsp:sp>
    <dsp:sp modelId="{5D6057B9-C6F4-4252-BCC2-5DF45A6C2E72}">
      <dsp:nvSpPr>
        <dsp:cNvPr id="0" name=""/>
        <dsp:cNvSpPr/>
      </dsp:nvSpPr>
      <dsp:spPr>
        <a:xfrm rot="10800000">
          <a:off x="1525889" y="2251913"/>
          <a:ext cx="3048000" cy="764882"/>
        </a:xfrm>
        <a:prstGeom prst="trapezoid">
          <a:avLst>
            <a:gd name="adj" fmla="val 66415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Большая временная затрата на составление 7 меню на разные корпуса.</a:t>
          </a:r>
        </a:p>
      </dsp:txBody>
      <dsp:txXfrm rot="-10800000">
        <a:off x="2059289" y="2251913"/>
        <a:ext cx="1981200" cy="764882"/>
      </dsp:txXfrm>
    </dsp:sp>
    <dsp:sp modelId="{EF16E4C9-AC8C-4275-B887-0F0C8B06AF43}">
      <dsp:nvSpPr>
        <dsp:cNvPr id="0" name=""/>
        <dsp:cNvSpPr/>
      </dsp:nvSpPr>
      <dsp:spPr>
        <a:xfrm rot="10800000">
          <a:off x="2033910" y="3044002"/>
          <a:ext cx="2032000" cy="764882"/>
        </a:xfrm>
        <a:prstGeom prst="trapezoid">
          <a:avLst>
            <a:gd name="adj" fmla="val 66415"/>
          </a:avLst>
        </a:prstGeom>
        <a:solidFill>
          <a:schemeClr val="tx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Составление заявки на заказ продуктов вручную.</a:t>
          </a:r>
          <a:endParaRPr lang="ru-RU" sz="1400" kern="1200" dirty="0"/>
        </a:p>
      </dsp:txBody>
      <dsp:txXfrm rot="-10800000">
        <a:off x="2389510" y="3044002"/>
        <a:ext cx="1320800" cy="764882"/>
      </dsp:txXfrm>
    </dsp:sp>
    <dsp:sp modelId="{A9DF557C-5CDA-4A67-86C0-6B15678DA797}">
      <dsp:nvSpPr>
        <dsp:cNvPr id="0" name=""/>
        <dsp:cNvSpPr/>
      </dsp:nvSpPr>
      <dsp:spPr>
        <a:xfrm rot="10800000">
          <a:off x="2541899" y="3824412"/>
          <a:ext cx="1016000" cy="764882"/>
        </a:xfrm>
        <a:prstGeom prst="trapezoid">
          <a:avLst>
            <a:gd name="adj" fmla="val 66415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ВЫХОД</a:t>
          </a:r>
        </a:p>
      </dsp:txBody>
      <dsp:txXfrm rot="-10800000">
        <a:off x="2541899" y="3824412"/>
        <a:ext cx="1016000" cy="7648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00ADA3-5AFC-4668-BE2E-C2D1157EC680}">
      <dsp:nvSpPr>
        <dsp:cNvPr id="0" name=""/>
        <dsp:cNvSpPr/>
      </dsp:nvSpPr>
      <dsp:spPr>
        <a:xfrm rot="10800000">
          <a:off x="0" y="0"/>
          <a:ext cx="6096000" cy="764882"/>
        </a:xfrm>
        <a:prstGeom prst="trapezoid">
          <a:avLst>
            <a:gd name="adj" fmla="val 66415"/>
          </a:avLst>
        </a:prstGeom>
        <a:solidFill>
          <a:schemeClr val="tx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прихода – расхода в систему бухгалтера вручную</a:t>
          </a:r>
          <a:endParaRPr lang="ru-RU" sz="1400" kern="1200" dirty="0">
            <a:solidFill>
              <a:schemeClr val="accent4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1066799" y="0"/>
        <a:ext cx="3962400" cy="764882"/>
      </dsp:txXfrm>
    </dsp:sp>
    <dsp:sp modelId="{C71FBBBF-17C3-4E72-B04E-F4E8B58213FF}">
      <dsp:nvSpPr>
        <dsp:cNvPr id="0" name=""/>
        <dsp:cNvSpPr/>
      </dsp:nvSpPr>
      <dsp:spPr>
        <a:xfrm rot="10800000">
          <a:off x="509879" y="739335"/>
          <a:ext cx="5080000" cy="764882"/>
        </a:xfrm>
        <a:prstGeom prst="trapezoid">
          <a:avLst>
            <a:gd name="adj" fmla="val 66415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Ежедневное составления журнала по списанию продуктов</a:t>
          </a:r>
        </a:p>
      </dsp:txBody>
      <dsp:txXfrm rot="-10800000">
        <a:off x="1398879" y="739335"/>
        <a:ext cx="3302000" cy="764882"/>
      </dsp:txXfrm>
    </dsp:sp>
    <dsp:sp modelId="{82E8FD06-754C-41C6-AFA4-F37AE18E64FE}">
      <dsp:nvSpPr>
        <dsp:cNvPr id="0" name=""/>
        <dsp:cNvSpPr/>
      </dsp:nvSpPr>
      <dsp:spPr>
        <a:xfrm rot="10800000">
          <a:off x="1017910" y="1477921"/>
          <a:ext cx="4064000" cy="764882"/>
        </a:xfrm>
        <a:prstGeom prst="trapezoid">
          <a:avLst>
            <a:gd name="adj" fmla="val 66415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Еженедельная сверка </a:t>
          </a:r>
          <a:r>
            <a:rPr lang="ru-RU" sz="1400" kern="1200" dirty="0" err="1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оборотно</a:t>
          </a:r>
          <a:r>
            <a:rPr lang="ru-RU" sz="1400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сальдовой ведомости и складских журналов</a:t>
          </a:r>
        </a:p>
      </dsp:txBody>
      <dsp:txXfrm rot="-10800000">
        <a:off x="1729110" y="1477921"/>
        <a:ext cx="2641600" cy="764882"/>
      </dsp:txXfrm>
    </dsp:sp>
    <dsp:sp modelId="{5D6057B9-C6F4-4252-BCC2-5DF45A6C2E72}">
      <dsp:nvSpPr>
        <dsp:cNvPr id="0" name=""/>
        <dsp:cNvSpPr/>
      </dsp:nvSpPr>
      <dsp:spPr>
        <a:xfrm rot="10800000">
          <a:off x="1525889" y="2251913"/>
          <a:ext cx="3048000" cy="764882"/>
        </a:xfrm>
        <a:prstGeom prst="trapezoid">
          <a:avLst>
            <a:gd name="adj" fmla="val 66415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Ежемесячный контроль по 4 складам и сверка журналов.</a:t>
          </a:r>
          <a:endParaRPr lang="ru-RU" sz="1400" kern="1200" dirty="0">
            <a:solidFill>
              <a:schemeClr val="accent4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2059289" y="2251913"/>
        <a:ext cx="1981200" cy="764882"/>
      </dsp:txXfrm>
    </dsp:sp>
    <dsp:sp modelId="{EF16E4C9-AC8C-4275-B887-0F0C8B06AF43}">
      <dsp:nvSpPr>
        <dsp:cNvPr id="0" name=""/>
        <dsp:cNvSpPr/>
      </dsp:nvSpPr>
      <dsp:spPr>
        <a:xfrm rot="10800000">
          <a:off x="2033910" y="3044002"/>
          <a:ext cx="2032000" cy="764882"/>
        </a:xfrm>
        <a:prstGeom prst="trapezoid">
          <a:avLst>
            <a:gd name="adj" fmla="val 66415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ВЫХОД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 rot="-10800000">
        <a:off x="2389510" y="3044002"/>
        <a:ext cx="1320800" cy="764882"/>
      </dsp:txXfrm>
    </dsp:sp>
    <dsp:sp modelId="{A9DF557C-5CDA-4A67-86C0-6B15678DA797}">
      <dsp:nvSpPr>
        <dsp:cNvPr id="0" name=""/>
        <dsp:cNvSpPr/>
      </dsp:nvSpPr>
      <dsp:spPr>
        <a:xfrm rot="10800000">
          <a:off x="2541899" y="3824412"/>
          <a:ext cx="1016000" cy="764882"/>
        </a:xfrm>
        <a:prstGeom prst="trapezoid">
          <a:avLst>
            <a:gd name="adj" fmla="val 66415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chemeClr val="accent4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2541899" y="3824412"/>
        <a:ext cx="1016000" cy="764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#1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dir/>
      <dgm:resizeHandles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#1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ltGray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shade val="33333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23875"/>
            <a:ext cx="4248150" cy="618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82" name="Group 10"/>
          <p:cNvGrpSpPr/>
          <p:nvPr/>
        </p:nvGrpSpPr>
        <p:grpSpPr bwMode="auto">
          <a:xfrm>
            <a:off x="190500" y="-4763"/>
            <a:ext cx="2876550" cy="1900238"/>
            <a:chOff x="120" y="-3"/>
            <a:chExt cx="1812" cy="1197"/>
          </a:xfrm>
        </p:grpSpPr>
        <p:pic>
          <p:nvPicPr>
            <p:cNvPr id="3083" name="Picture 11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" y="0"/>
              <a:ext cx="1812" cy="1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4" name="Freeform 12"/>
            <p:cNvSpPr/>
            <p:nvPr userDrawn="1"/>
          </p:nvSpPr>
          <p:spPr bwMode="gray">
            <a:xfrm>
              <a:off x="186" y="-3"/>
              <a:ext cx="1629" cy="1071"/>
            </a:xfrm>
            <a:custGeom>
              <a:avLst/>
              <a:gdLst>
                <a:gd name="T0" fmla="*/ 81 w 1617"/>
                <a:gd name="T1" fmla="*/ 0 h 1071"/>
                <a:gd name="T2" fmla="*/ 42 w 1617"/>
                <a:gd name="T3" fmla="*/ 744 h 1071"/>
                <a:gd name="T4" fmla="*/ 174 w 1617"/>
                <a:gd name="T5" fmla="*/ 924 h 1071"/>
                <a:gd name="T6" fmla="*/ 1467 w 1617"/>
                <a:gd name="T7" fmla="*/ 1044 h 1071"/>
                <a:gd name="T8" fmla="*/ 1557 w 1617"/>
                <a:gd name="T9" fmla="*/ 924 h 1071"/>
                <a:gd name="T10" fmla="*/ 1596 w 1617"/>
                <a:gd name="T11" fmla="*/ 285 h 1071"/>
                <a:gd name="T12" fmla="*/ 1524 w 1617"/>
                <a:gd name="T13" fmla="*/ 147 h 1071"/>
                <a:gd name="T14" fmla="*/ 1092 w 1617"/>
                <a:gd name="T15" fmla="*/ 3 h 1071"/>
                <a:gd name="T16" fmla="*/ 81 w 1617"/>
                <a:gd name="T17" fmla="*/ 0 h 10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17" h="1071">
                  <a:moveTo>
                    <a:pt x="81" y="0"/>
                  </a:moveTo>
                  <a:lnTo>
                    <a:pt x="42" y="744"/>
                  </a:lnTo>
                  <a:cubicBezTo>
                    <a:pt x="42" y="744"/>
                    <a:pt x="0" y="906"/>
                    <a:pt x="174" y="924"/>
                  </a:cubicBezTo>
                  <a:cubicBezTo>
                    <a:pt x="820" y="984"/>
                    <a:pt x="1467" y="1044"/>
                    <a:pt x="1467" y="1044"/>
                  </a:cubicBezTo>
                  <a:cubicBezTo>
                    <a:pt x="1467" y="1044"/>
                    <a:pt x="1566" y="1071"/>
                    <a:pt x="1557" y="924"/>
                  </a:cubicBezTo>
                  <a:cubicBezTo>
                    <a:pt x="1576" y="604"/>
                    <a:pt x="1596" y="285"/>
                    <a:pt x="1596" y="285"/>
                  </a:cubicBezTo>
                  <a:cubicBezTo>
                    <a:pt x="1596" y="285"/>
                    <a:pt x="1617" y="183"/>
                    <a:pt x="1524" y="147"/>
                  </a:cubicBezTo>
                  <a:cubicBezTo>
                    <a:pt x="1308" y="75"/>
                    <a:pt x="1092" y="3"/>
                    <a:pt x="1092" y="3"/>
                  </a:cubicBezTo>
                  <a:lnTo>
                    <a:pt x="81" y="0"/>
                  </a:lnTo>
                  <a:close/>
                </a:path>
              </a:pathLst>
            </a:cu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085" name="Group 13"/>
          <p:cNvGrpSpPr/>
          <p:nvPr/>
        </p:nvGrpSpPr>
        <p:grpSpPr bwMode="auto">
          <a:xfrm>
            <a:off x="123825" y="4095750"/>
            <a:ext cx="2390775" cy="1695450"/>
            <a:chOff x="78" y="2142"/>
            <a:chExt cx="1506" cy="1068"/>
          </a:xfrm>
        </p:grpSpPr>
        <p:pic>
          <p:nvPicPr>
            <p:cNvPr id="3086" name="Picture 14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" y="2142"/>
              <a:ext cx="1506" cy="1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87" name="Freeform 15"/>
            <p:cNvSpPr/>
            <p:nvPr userDrawn="1"/>
          </p:nvSpPr>
          <p:spPr bwMode="gray">
            <a:xfrm>
              <a:off x="150" y="2181"/>
              <a:ext cx="1269" cy="939"/>
            </a:xfrm>
            <a:custGeom>
              <a:avLst/>
              <a:gdLst>
                <a:gd name="T0" fmla="*/ 15 w 1269"/>
                <a:gd name="T1" fmla="*/ 123 h 939"/>
                <a:gd name="T2" fmla="*/ 3 w 1269"/>
                <a:gd name="T3" fmla="*/ 792 h 939"/>
                <a:gd name="T4" fmla="*/ 138 w 1269"/>
                <a:gd name="T5" fmla="*/ 939 h 939"/>
                <a:gd name="T6" fmla="*/ 1176 w 1269"/>
                <a:gd name="T7" fmla="*/ 924 h 939"/>
                <a:gd name="T8" fmla="*/ 1254 w 1269"/>
                <a:gd name="T9" fmla="*/ 840 h 939"/>
                <a:gd name="T10" fmla="*/ 1269 w 1269"/>
                <a:gd name="T11" fmla="*/ 312 h 939"/>
                <a:gd name="T12" fmla="*/ 1164 w 1269"/>
                <a:gd name="T13" fmla="*/ 201 h 939"/>
                <a:gd name="T14" fmla="*/ 171 w 1269"/>
                <a:gd name="T15" fmla="*/ 33 h 939"/>
                <a:gd name="T16" fmla="*/ 15 w 1269"/>
                <a:gd name="T17" fmla="*/ 123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69" h="939">
                  <a:moveTo>
                    <a:pt x="15" y="123"/>
                  </a:moveTo>
                  <a:cubicBezTo>
                    <a:pt x="15" y="123"/>
                    <a:pt x="9" y="457"/>
                    <a:pt x="3" y="792"/>
                  </a:cubicBezTo>
                  <a:cubicBezTo>
                    <a:pt x="0" y="939"/>
                    <a:pt x="138" y="939"/>
                    <a:pt x="138" y="939"/>
                  </a:cubicBezTo>
                  <a:lnTo>
                    <a:pt x="1176" y="924"/>
                  </a:lnTo>
                  <a:cubicBezTo>
                    <a:pt x="1176" y="924"/>
                    <a:pt x="1248" y="915"/>
                    <a:pt x="1254" y="840"/>
                  </a:cubicBezTo>
                  <a:cubicBezTo>
                    <a:pt x="1261" y="576"/>
                    <a:pt x="1269" y="312"/>
                    <a:pt x="1269" y="312"/>
                  </a:cubicBezTo>
                  <a:cubicBezTo>
                    <a:pt x="1269" y="312"/>
                    <a:pt x="1263" y="222"/>
                    <a:pt x="1164" y="201"/>
                  </a:cubicBezTo>
                  <a:cubicBezTo>
                    <a:pt x="1164" y="201"/>
                    <a:pt x="667" y="117"/>
                    <a:pt x="171" y="33"/>
                  </a:cubicBezTo>
                  <a:cubicBezTo>
                    <a:pt x="48" y="0"/>
                    <a:pt x="15" y="123"/>
                    <a:pt x="15" y="123"/>
                  </a:cubicBezTo>
                  <a:close/>
                </a:path>
              </a:pathLst>
            </a:cu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88" name="Freeform 16"/>
          <p:cNvSpPr/>
          <p:nvPr/>
        </p:nvSpPr>
        <p:spPr bwMode="gray">
          <a:xfrm>
            <a:off x="241300" y="4157663"/>
            <a:ext cx="2014538" cy="1490662"/>
          </a:xfrm>
          <a:custGeom>
            <a:avLst/>
            <a:gdLst>
              <a:gd name="T0" fmla="*/ 15 w 1269"/>
              <a:gd name="T1" fmla="*/ 123 h 939"/>
              <a:gd name="T2" fmla="*/ 3 w 1269"/>
              <a:gd name="T3" fmla="*/ 792 h 939"/>
              <a:gd name="T4" fmla="*/ 138 w 1269"/>
              <a:gd name="T5" fmla="*/ 939 h 939"/>
              <a:gd name="T6" fmla="*/ 1176 w 1269"/>
              <a:gd name="T7" fmla="*/ 924 h 939"/>
              <a:gd name="T8" fmla="*/ 1254 w 1269"/>
              <a:gd name="T9" fmla="*/ 840 h 939"/>
              <a:gd name="T10" fmla="*/ 1269 w 1269"/>
              <a:gd name="T11" fmla="*/ 312 h 939"/>
              <a:gd name="T12" fmla="*/ 1164 w 1269"/>
              <a:gd name="T13" fmla="*/ 201 h 939"/>
              <a:gd name="T14" fmla="*/ 171 w 1269"/>
              <a:gd name="T15" fmla="*/ 33 h 939"/>
              <a:gd name="T16" fmla="*/ 15 w 1269"/>
              <a:gd name="T17" fmla="*/ 123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9" h="939">
                <a:moveTo>
                  <a:pt x="15" y="123"/>
                </a:moveTo>
                <a:cubicBezTo>
                  <a:pt x="15" y="123"/>
                  <a:pt x="9" y="457"/>
                  <a:pt x="3" y="792"/>
                </a:cubicBezTo>
                <a:cubicBezTo>
                  <a:pt x="0" y="939"/>
                  <a:pt x="138" y="939"/>
                  <a:pt x="138" y="939"/>
                </a:cubicBezTo>
                <a:lnTo>
                  <a:pt x="1176" y="924"/>
                </a:lnTo>
                <a:cubicBezTo>
                  <a:pt x="1176" y="924"/>
                  <a:pt x="1248" y="915"/>
                  <a:pt x="1254" y="840"/>
                </a:cubicBezTo>
                <a:cubicBezTo>
                  <a:pt x="1261" y="576"/>
                  <a:pt x="1269" y="312"/>
                  <a:pt x="1269" y="312"/>
                </a:cubicBezTo>
                <a:cubicBezTo>
                  <a:pt x="1269" y="312"/>
                  <a:pt x="1263" y="222"/>
                  <a:pt x="1164" y="201"/>
                </a:cubicBezTo>
                <a:cubicBezTo>
                  <a:pt x="1164" y="201"/>
                  <a:pt x="667" y="117"/>
                  <a:pt x="171" y="33"/>
                </a:cubicBezTo>
                <a:cubicBezTo>
                  <a:pt x="48" y="0"/>
                  <a:pt x="15" y="123"/>
                  <a:pt x="15" y="123"/>
                </a:cubicBez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40"/>
          <a:stretch>
            <a:fillRect/>
          </a:stretch>
        </p:blipFill>
        <p:spPr bwMode="auto">
          <a:xfrm>
            <a:off x="0" y="2209800"/>
            <a:ext cx="461962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0" name="Freeform 18"/>
          <p:cNvSpPr/>
          <p:nvPr/>
        </p:nvSpPr>
        <p:spPr bwMode="gray">
          <a:xfrm>
            <a:off x="293688" y="0"/>
            <a:ext cx="2586037" cy="1700213"/>
          </a:xfrm>
          <a:custGeom>
            <a:avLst/>
            <a:gdLst>
              <a:gd name="T0" fmla="*/ 81 w 1617"/>
              <a:gd name="T1" fmla="*/ 0 h 1071"/>
              <a:gd name="T2" fmla="*/ 42 w 1617"/>
              <a:gd name="T3" fmla="*/ 744 h 1071"/>
              <a:gd name="T4" fmla="*/ 174 w 1617"/>
              <a:gd name="T5" fmla="*/ 924 h 1071"/>
              <a:gd name="T6" fmla="*/ 1467 w 1617"/>
              <a:gd name="T7" fmla="*/ 1044 h 1071"/>
              <a:gd name="T8" fmla="*/ 1557 w 1617"/>
              <a:gd name="T9" fmla="*/ 924 h 1071"/>
              <a:gd name="T10" fmla="*/ 1596 w 1617"/>
              <a:gd name="T11" fmla="*/ 285 h 1071"/>
              <a:gd name="T12" fmla="*/ 1524 w 1617"/>
              <a:gd name="T13" fmla="*/ 147 h 1071"/>
              <a:gd name="T14" fmla="*/ 1092 w 1617"/>
              <a:gd name="T15" fmla="*/ 3 h 1071"/>
              <a:gd name="T16" fmla="*/ 81 w 1617"/>
              <a:gd name="T17" fmla="*/ 0 h 10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17" h="1071">
                <a:moveTo>
                  <a:pt x="81" y="0"/>
                </a:moveTo>
                <a:lnTo>
                  <a:pt x="42" y="744"/>
                </a:lnTo>
                <a:cubicBezTo>
                  <a:pt x="42" y="744"/>
                  <a:pt x="0" y="906"/>
                  <a:pt x="174" y="924"/>
                </a:cubicBezTo>
                <a:cubicBezTo>
                  <a:pt x="820" y="984"/>
                  <a:pt x="1467" y="1044"/>
                  <a:pt x="1467" y="1044"/>
                </a:cubicBezTo>
                <a:cubicBezTo>
                  <a:pt x="1467" y="1044"/>
                  <a:pt x="1566" y="1071"/>
                  <a:pt x="1557" y="924"/>
                </a:cubicBezTo>
                <a:cubicBezTo>
                  <a:pt x="1576" y="604"/>
                  <a:pt x="1596" y="285"/>
                  <a:pt x="1596" y="285"/>
                </a:cubicBezTo>
                <a:cubicBezTo>
                  <a:pt x="1596" y="285"/>
                  <a:pt x="1617" y="183"/>
                  <a:pt x="1524" y="147"/>
                </a:cubicBezTo>
                <a:cubicBezTo>
                  <a:pt x="1308" y="75"/>
                  <a:pt x="1092" y="3"/>
                  <a:pt x="1092" y="3"/>
                </a:cubicBezTo>
                <a:lnTo>
                  <a:pt x="81" y="0"/>
                </a:lnTo>
                <a:close/>
              </a:path>
            </a:pathLst>
          </a:cu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091" name="Group 19"/>
          <p:cNvGrpSpPr/>
          <p:nvPr/>
        </p:nvGrpSpPr>
        <p:grpSpPr bwMode="auto">
          <a:xfrm>
            <a:off x="1676400" y="1143000"/>
            <a:ext cx="3476625" cy="3059113"/>
            <a:chOff x="1056" y="720"/>
            <a:chExt cx="2190" cy="1927"/>
          </a:xfrm>
        </p:grpSpPr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554"/>
            <a:stretch>
              <a:fillRect/>
            </a:stretch>
          </p:blipFill>
          <p:spPr bwMode="auto">
            <a:xfrm>
              <a:off x="1056" y="720"/>
              <a:ext cx="2190" cy="1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3" name="Freeform 21"/>
            <p:cNvSpPr/>
            <p:nvPr userDrawn="1"/>
          </p:nvSpPr>
          <p:spPr bwMode="gray">
            <a:xfrm>
              <a:off x="1140" y="738"/>
              <a:ext cx="2040" cy="1746"/>
            </a:xfrm>
            <a:custGeom>
              <a:avLst/>
              <a:gdLst>
                <a:gd name="T0" fmla="*/ 105 w 2034"/>
                <a:gd name="T1" fmla="*/ 165 h 1734"/>
                <a:gd name="T2" fmla="*/ 39 w 2034"/>
                <a:gd name="T3" fmla="*/ 1347 h 1734"/>
                <a:gd name="T4" fmla="*/ 204 w 2034"/>
                <a:gd name="T5" fmla="*/ 1566 h 1734"/>
                <a:gd name="T6" fmla="*/ 1878 w 2034"/>
                <a:gd name="T7" fmla="*/ 1725 h 1734"/>
                <a:gd name="T8" fmla="*/ 1962 w 2034"/>
                <a:gd name="T9" fmla="*/ 1623 h 1734"/>
                <a:gd name="T10" fmla="*/ 2010 w 2034"/>
                <a:gd name="T11" fmla="*/ 735 h 1734"/>
                <a:gd name="T12" fmla="*/ 1944 w 2034"/>
                <a:gd name="T13" fmla="*/ 597 h 1734"/>
                <a:gd name="T14" fmla="*/ 237 w 2034"/>
                <a:gd name="T15" fmla="*/ 27 h 1734"/>
                <a:gd name="T16" fmla="*/ 105 w 2034"/>
                <a:gd name="T17" fmla="*/ 165 h 1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4" h="1734">
                  <a:moveTo>
                    <a:pt x="105" y="165"/>
                  </a:moveTo>
                  <a:lnTo>
                    <a:pt x="39" y="1347"/>
                  </a:lnTo>
                  <a:cubicBezTo>
                    <a:pt x="39" y="1347"/>
                    <a:pt x="0" y="1566"/>
                    <a:pt x="204" y="1566"/>
                  </a:cubicBezTo>
                  <a:cubicBezTo>
                    <a:pt x="1041" y="1645"/>
                    <a:pt x="1878" y="1725"/>
                    <a:pt x="1878" y="1725"/>
                  </a:cubicBezTo>
                  <a:cubicBezTo>
                    <a:pt x="1878" y="1725"/>
                    <a:pt x="1959" y="1734"/>
                    <a:pt x="1962" y="1623"/>
                  </a:cubicBezTo>
                  <a:cubicBezTo>
                    <a:pt x="1986" y="1179"/>
                    <a:pt x="2010" y="735"/>
                    <a:pt x="2010" y="735"/>
                  </a:cubicBezTo>
                  <a:cubicBezTo>
                    <a:pt x="2034" y="639"/>
                    <a:pt x="1944" y="597"/>
                    <a:pt x="1944" y="597"/>
                  </a:cubicBezTo>
                  <a:cubicBezTo>
                    <a:pt x="1944" y="597"/>
                    <a:pt x="1090" y="312"/>
                    <a:pt x="237" y="27"/>
                  </a:cubicBezTo>
                  <a:cubicBezTo>
                    <a:pt x="93" y="0"/>
                    <a:pt x="105" y="165"/>
                    <a:pt x="105" y="165"/>
                  </a:cubicBezTo>
                  <a:close/>
                </a:path>
              </a:pathLst>
            </a:custGeom>
            <a:blipFill dpi="0" rotWithShape="1">
              <a:blip r:embed="rId12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292929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4648200"/>
            <a:ext cx="5410200" cy="838200"/>
          </a:xfrm>
        </p:spPr>
        <p:txBody>
          <a:bodyPr/>
          <a:lstStyle>
            <a:lvl1pPr>
              <a:defRPr sz="5000">
                <a:latin typeface="Arial" panose="020B0604020202020204" pitchFamily="34" charset="0"/>
              </a:defRPr>
            </a:lvl1pPr>
          </a:lstStyle>
          <a:p>
            <a:pPr lvl="0"/>
            <a:r>
              <a:rPr lang="ru-RU" altLang="ru-RU" noProof="0"/>
              <a:t>Образец заголовка</a:t>
            </a:r>
            <a:endParaRPr lang="en-US" altLang="ru-RU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05200" y="5791200"/>
            <a:ext cx="5410200" cy="533400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1600">
                <a:latin typeface="Arial" panose="020B0604020202020204" pitchFamily="34" charset="0"/>
              </a:defRPr>
            </a:lvl1pPr>
          </a:lstStyle>
          <a:p>
            <a:pPr lvl="0"/>
            <a:r>
              <a:rPr lang="ru-RU" altLang="ru-RU" noProof="0"/>
              <a:t>Образец подзаголовка</a:t>
            </a:r>
            <a:endParaRPr lang="en-US" altLang="ru-RU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B925EB37-6817-4AC8-A69F-F74751A63E85}" type="slidenum">
              <a:rPr lang="en-US" altLang="ru-RU"/>
              <a:t>‹#›</a:t>
            </a:fld>
            <a:endParaRPr lang="en-US" altLang="ru-RU"/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white">
          <a:xfrm>
            <a:off x="7696200" y="1524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ru-RU" sz="2000" i="1">
                <a:latin typeface="Arial Black" panose="020B0A04020102020204" pitchFamily="34" charset="0"/>
              </a:rPr>
              <a:t>LOGO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529F2-32C1-4127-9489-2D303019E395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610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610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E20B7-2766-4334-B2EA-7298EB63FC82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685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 hasCustomPrompt="1"/>
          </p:nvPr>
        </p:nvSpPr>
        <p:spPr>
          <a:xfrm>
            <a:off x="457200" y="1143000"/>
            <a:ext cx="8229600" cy="5146675"/>
          </a:xfrm>
        </p:spPr>
        <p:txBody>
          <a:bodyPr/>
          <a:lstStyle/>
          <a:p>
            <a:r>
              <a:rPr lang="ru-RU"/>
              <a:t>Вставка диаграммы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43F6EC0D-C8D6-4FAC-8861-82E5FDB70F0E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848600" cy="685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pic" idx="1" hasCustomPrompt="1"/>
          </p:nvPr>
        </p:nvSpPr>
        <p:spPr>
          <a:xfrm>
            <a:off x="457200" y="1143000"/>
            <a:ext cx="8229600" cy="5146675"/>
          </a:xfrm>
        </p:spPr>
        <p:txBody>
          <a:bodyPr/>
          <a:lstStyle/>
          <a:p>
            <a:r>
              <a:rPr lang="ru-RU"/>
              <a:t>Вставка рисунка SmartArt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809250AD-A723-44B2-83BD-DBA21245DCB2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57495-7096-4995-A695-9BA8EF68BAC8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0A13E-F3D8-4533-89A9-E517A583A003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6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66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3883B9-F28A-448E-9223-FA76386C8F79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74FE7-E6AE-4A6A-BB98-8771205315A5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B5186-F079-4803-A570-B8FAA5EA1AC5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DB4508-6E45-460F-B3A4-1C78177CF472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F3A03-05DE-49DA-B675-6A9FE352A208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20809-E816-4077-AE2E-8A50B75605EF}" type="slidenum">
              <a:rPr lang="en-US" altLang="ru-RU"/>
              <a:t>‹#›</a:t>
            </a:fld>
            <a:endParaRPr lang="en-US" alt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6629400" y="304800"/>
            <a:ext cx="2514600" cy="64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6159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28600"/>
            <a:ext cx="7848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200"/>
            </a:lvl1pPr>
          </a:lstStyle>
          <a:p>
            <a:endParaRPr lang="en-US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53CE9E24-90D5-4F08-B232-0BA91B46A8CE}" type="slidenum">
              <a:rPr lang="en-US" altLang="ru-RU"/>
              <a:t>‹#›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v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2.emf"/><Relationship Id="rId5" Type="http://schemas.openxmlformats.org/officeDocument/2006/relationships/package" Target="../embeddings/_________Microsoft_Word.docx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35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7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932040" y="2780928"/>
            <a:ext cx="3901752" cy="1888046"/>
          </a:xfrm>
        </p:spPr>
        <p:txBody>
          <a:bodyPr/>
          <a:lstStyle/>
          <a:p>
            <a:r>
              <a:rPr lang="ru-RU" altLang="ru-RU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№ 14 г. Липецка</a:t>
            </a:r>
            <a:r>
              <a:rPr lang="en-US" altLang="ru-RU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7" y="5681019"/>
            <a:ext cx="1521993" cy="105524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4709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7884368" y="168891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11" name="Picture 2" descr="C:\Users\User\Desktop\lipeckaya_coa_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71" y="5585165"/>
            <a:ext cx="936542" cy="118334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4134918" y="5941029"/>
            <a:ext cx="121058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3" name="WordArt 25"/>
          <p:cNvSpPr>
            <a:spLocks noChangeArrowheads="1" noChangeShapeType="1" noTextEdit="1"/>
          </p:cNvSpPr>
          <p:nvPr/>
        </p:nvSpPr>
        <p:spPr bwMode="gray">
          <a:xfrm>
            <a:off x="1017588" y="2071688"/>
            <a:ext cx="520700" cy="420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gray">
          <a:xfrm>
            <a:off x="846138" y="3516313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gray">
          <a:xfrm>
            <a:off x="3479800" y="3484563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94" name="WordArt 46"/>
          <p:cNvSpPr>
            <a:spLocks noChangeArrowheads="1" noChangeShapeType="1" noTextEdit="1"/>
          </p:cNvSpPr>
          <p:nvPr/>
        </p:nvSpPr>
        <p:spPr bwMode="gray">
          <a:xfrm>
            <a:off x="6310313" y="2019300"/>
            <a:ext cx="530225" cy="420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95" name="Rectangle 47"/>
          <p:cNvSpPr>
            <a:spLocks noGrp="1" noChangeArrowheads="1"/>
          </p:cNvSpPr>
          <p:nvPr>
            <p:ph type="title"/>
          </p:nvPr>
        </p:nvSpPr>
        <p:spPr>
          <a:xfrm>
            <a:off x="881991" y="285275"/>
            <a:ext cx="7848600" cy="798987"/>
          </a:xfrm>
        </p:spPr>
        <p:txBody>
          <a:bodyPr/>
          <a:lstStyle/>
          <a:p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документооборота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калькулятора, бухгалтера и заведующими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складами питания ДОУ.</a:t>
            </a:r>
            <a:endParaRPr lang="en-US" altLang="ru-RU" sz="2400" b="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1206814" y="1220652"/>
            <a:ext cx="5571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Карта </a:t>
            </a:r>
            <a:r>
              <a:rPr lang="ru-RU" altLang="ru-RU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целевого </a:t>
            </a:r>
            <a:r>
              <a:rPr lang="ru-RU" alt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состояния процесса</a:t>
            </a:r>
            <a:endParaRPr lang="en-US" altLang="ru-RU" sz="2400" b="1" dirty="0">
              <a:solidFill>
                <a:srgbClr val="00B05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48" y="115997"/>
            <a:ext cx="1835102" cy="12723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6" name="Прямоугольник 12"/>
          <p:cNvSpPr>
            <a:spLocks noChangeArrowheads="1"/>
          </p:cNvSpPr>
          <p:nvPr/>
        </p:nvSpPr>
        <p:spPr bwMode="auto">
          <a:xfrm>
            <a:off x="7931068" y="6291101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47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939" y="6320955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72329"/>
              </p:ext>
            </p:extLst>
          </p:nvPr>
        </p:nvGraphicFramePr>
        <p:xfrm>
          <a:off x="0" y="1828033"/>
          <a:ext cx="9144000" cy="4488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39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18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8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76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3216">
                <a:tc gridSpan="2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Границы протекания процесса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</a:t>
                      </a:r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мин</a:t>
                      </a: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ч. 30 мин.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407">
                <a:tc rowSpan="3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Подразделение инициатор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Кладовщик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 продуктов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Отпуск продуктов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Калькулятор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 продуктов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меню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Сверка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216">
                <a:tc rowSpan="5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 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Складской журнал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Накладные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Меню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Заявка на продукты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Оборотно-сальдовая ведомость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Блок-схема: узел 4"/>
          <p:cNvSpPr/>
          <p:nvPr/>
        </p:nvSpPr>
        <p:spPr>
          <a:xfrm>
            <a:off x="3865909" y="5432248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2644261" y="4001616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4974591" y="4979100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7290989" y="4001616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6168256" y="4988772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6168256" y="4002335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7276571" y="5937731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2644261" y="4498056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8502487" y="5971884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8474516" y="3986128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20" idx="0"/>
          </p:cNvCxnSpPr>
          <p:nvPr/>
        </p:nvCxnSpPr>
        <p:spPr>
          <a:xfrm>
            <a:off x="2758313" y="2784003"/>
            <a:ext cx="0" cy="12176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0" idx="4"/>
            <a:endCxn id="26" idx="0"/>
          </p:cNvCxnSpPr>
          <p:nvPr/>
        </p:nvCxnSpPr>
        <p:spPr>
          <a:xfrm>
            <a:off x="2758313" y="4200352"/>
            <a:ext cx="0" cy="2977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5" idx="0"/>
          </p:cNvCxnSpPr>
          <p:nvPr/>
        </p:nvCxnSpPr>
        <p:spPr>
          <a:xfrm flipH="1">
            <a:off x="3979961" y="3342846"/>
            <a:ext cx="24790" cy="20894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21" idx="0"/>
          </p:cNvCxnSpPr>
          <p:nvPr/>
        </p:nvCxnSpPr>
        <p:spPr>
          <a:xfrm>
            <a:off x="5088643" y="3342846"/>
            <a:ext cx="0" cy="16362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304437" y="2795104"/>
            <a:ext cx="0" cy="12065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6304436" y="4223047"/>
            <a:ext cx="1" cy="7683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25" idx="0"/>
          </p:cNvCxnSpPr>
          <p:nvPr/>
        </p:nvCxnSpPr>
        <p:spPr>
          <a:xfrm flipH="1">
            <a:off x="7390623" y="3761742"/>
            <a:ext cx="4651" cy="21759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8595816" y="3776852"/>
            <a:ext cx="7904" cy="22101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37E8502-ABB7-40AD-9712-258758FB8D23}"/>
              </a:ext>
            </a:extLst>
          </p:cNvPr>
          <p:cNvSpPr txBox="1"/>
          <p:nvPr/>
        </p:nvSpPr>
        <p:spPr>
          <a:xfrm>
            <a:off x="1017588" y="6429791"/>
            <a:ext cx="4590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1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ВПП – </a:t>
            </a:r>
            <a:r>
              <a:rPr lang="ru-RU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8</a:t>
            </a:r>
            <a:r>
              <a:rPr lang="ru-RU" altLang="en-US" sz="1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ч. </a:t>
            </a:r>
            <a:r>
              <a:rPr lang="ru-RU" altLang="en-US" sz="18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45мин</a:t>
            </a:r>
            <a:r>
              <a:rPr lang="ru-RU" altLang="en-US" sz="1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.</a:t>
            </a:r>
            <a:endParaRPr lang="ru-RU" altLang="en-US" sz="18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3" name="WordArt 25"/>
          <p:cNvSpPr>
            <a:spLocks noChangeArrowheads="1" noChangeShapeType="1" noTextEdit="1"/>
          </p:cNvSpPr>
          <p:nvPr/>
        </p:nvSpPr>
        <p:spPr bwMode="gray">
          <a:xfrm>
            <a:off x="1017588" y="2071688"/>
            <a:ext cx="520700" cy="420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gray">
          <a:xfrm>
            <a:off x="846138" y="3516313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gray">
          <a:xfrm>
            <a:off x="3479800" y="3484563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94" name="WordArt 46"/>
          <p:cNvSpPr>
            <a:spLocks noChangeArrowheads="1" noChangeShapeType="1" noTextEdit="1"/>
          </p:cNvSpPr>
          <p:nvPr/>
        </p:nvSpPr>
        <p:spPr bwMode="gray">
          <a:xfrm>
            <a:off x="6310313" y="2019300"/>
            <a:ext cx="530225" cy="420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95" name="Rectangle 47"/>
          <p:cNvSpPr>
            <a:spLocks noGrp="1" noChangeArrowheads="1"/>
          </p:cNvSpPr>
          <p:nvPr>
            <p:ph type="title"/>
          </p:nvPr>
        </p:nvSpPr>
        <p:spPr>
          <a:xfrm>
            <a:off x="881991" y="285275"/>
            <a:ext cx="7848600" cy="798987"/>
          </a:xfrm>
        </p:spPr>
        <p:txBody>
          <a:bodyPr/>
          <a:lstStyle/>
          <a:p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документооборота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калькулятора, бухгалтера и заведующими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складами питания ДОУ.</a:t>
            </a:r>
            <a:endParaRPr lang="en-US" altLang="ru-RU" sz="2400" b="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539552" y="1236189"/>
            <a:ext cx="6768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</a:t>
            </a:r>
            <a:r>
              <a:rPr lang="ru-RU" altLang="ru-RU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План  </a:t>
            </a:r>
            <a:r>
              <a:rPr lang="ru-RU" alt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мероприятий по реализации проекта</a:t>
            </a:r>
            <a:endParaRPr lang="en-US" altLang="ru-RU" sz="2400" b="1" dirty="0">
              <a:solidFill>
                <a:srgbClr val="00B05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48" y="115997"/>
            <a:ext cx="1835102" cy="12723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6" name="Прямоугольник 12"/>
          <p:cNvSpPr>
            <a:spLocks noChangeArrowheads="1"/>
          </p:cNvSpPr>
          <p:nvPr/>
        </p:nvSpPr>
        <p:spPr bwMode="auto">
          <a:xfrm>
            <a:off x="7909405" y="6280328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47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969" y="6354460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340155"/>
              </p:ext>
            </p:extLst>
          </p:nvPr>
        </p:nvGraphicFramePr>
        <p:xfrm>
          <a:off x="0" y="2199960"/>
          <a:ext cx="9144000" cy="395209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8160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40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36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3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48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4AC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4AC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4AC2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Окончание работ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4AC2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8486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Покупка и установка системы «1 С питание»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18.04.22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18.04.22.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86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сотрудников работе по системе «1 С питание»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19.04.22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20.04.22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751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в работу системы «1 С питание». Корректировка недочетов, исправление ошибок.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21.04.22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22.04.22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3" name="WordArt 25"/>
          <p:cNvSpPr>
            <a:spLocks noChangeArrowheads="1" noChangeShapeType="1" noTextEdit="1"/>
          </p:cNvSpPr>
          <p:nvPr/>
        </p:nvSpPr>
        <p:spPr bwMode="gray">
          <a:xfrm>
            <a:off x="1017588" y="2071688"/>
            <a:ext cx="520700" cy="420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gray">
          <a:xfrm>
            <a:off x="846138" y="3516313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gray">
          <a:xfrm>
            <a:off x="3479800" y="3484563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94" name="WordArt 46"/>
          <p:cNvSpPr>
            <a:spLocks noChangeArrowheads="1" noChangeShapeType="1" noTextEdit="1"/>
          </p:cNvSpPr>
          <p:nvPr/>
        </p:nvSpPr>
        <p:spPr bwMode="gray">
          <a:xfrm>
            <a:off x="6310313" y="2019300"/>
            <a:ext cx="530225" cy="420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95" name="Rectangle 47"/>
          <p:cNvSpPr>
            <a:spLocks noGrp="1" noChangeArrowheads="1"/>
          </p:cNvSpPr>
          <p:nvPr>
            <p:ph type="title"/>
          </p:nvPr>
        </p:nvSpPr>
        <p:spPr>
          <a:xfrm>
            <a:off x="881991" y="285275"/>
            <a:ext cx="7848600" cy="798987"/>
          </a:xfrm>
        </p:spPr>
        <p:txBody>
          <a:bodyPr/>
          <a:lstStyle/>
          <a:p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документооборота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калькулятора, бухгалтера и заведующими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складами питания ДОУ.</a:t>
            </a:r>
            <a:endParaRPr lang="en-US" altLang="ru-RU" sz="2400" b="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539552" y="1236189"/>
            <a:ext cx="6768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Установка системы «1 С питание» </a:t>
            </a:r>
            <a:endParaRPr lang="en-US" altLang="ru-RU" sz="2400" b="1" dirty="0">
              <a:solidFill>
                <a:srgbClr val="00B05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48" y="115997"/>
            <a:ext cx="1835102" cy="12723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6" name="Прямоугольник 12"/>
          <p:cNvSpPr>
            <a:spLocks noChangeArrowheads="1"/>
          </p:cNvSpPr>
          <p:nvPr/>
        </p:nvSpPr>
        <p:spPr bwMode="auto">
          <a:xfrm>
            <a:off x="7959949" y="6328899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47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48" y="6354969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33" r="-530"/>
          <a:stretch>
            <a:fillRect/>
          </a:stretch>
        </p:blipFill>
        <p:spPr>
          <a:xfrm>
            <a:off x="1074871" y="1849781"/>
            <a:ext cx="7051541" cy="432719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3" name="WordArt 25"/>
          <p:cNvSpPr>
            <a:spLocks noChangeArrowheads="1" noChangeShapeType="1" noTextEdit="1"/>
          </p:cNvSpPr>
          <p:nvPr/>
        </p:nvSpPr>
        <p:spPr bwMode="gray">
          <a:xfrm>
            <a:off x="1017588" y="2071688"/>
            <a:ext cx="520700" cy="420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gray">
          <a:xfrm>
            <a:off x="846138" y="3516313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gray">
          <a:xfrm>
            <a:off x="3479800" y="3484563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94" name="WordArt 46"/>
          <p:cNvSpPr>
            <a:spLocks noChangeArrowheads="1" noChangeShapeType="1" noTextEdit="1"/>
          </p:cNvSpPr>
          <p:nvPr/>
        </p:nvSpPr>
        <p:spPr bwMode="gray">
          <a:xfrm>
            <a:off x="6310313" y="2019300"/>
            <a:ext cx="530225" cy="420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95" name="Rectangle 47"/>
          <p:cNvSpPr>
            <a:spLocks noGrp="1" noChangeArrowheads="1"/>
          </p:cNvSpPr>
          <p:nvPr>
            <p:ph type="title"/>
          </p:nvPr>
        </p:nvSpPr>
        <p:spPr>
          <a:xfrm>
            <a:off x="881991" y="285275"/>
            <a:ext cx="7848600" cy="798987"/>
          </a:xfrm>
        </p:spPr>
        <p:txBody>
          <a:bodyPr/>
          <a:lstStyle/>
          <a:p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документооборота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калькулятора, бухгалтера и заведующими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складами питания ДОУ.</a:t>
            </a:r>
            <a:endParaRPr lang="en-US" altLang="ru-RU" sz="2400" b="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115331" y="1496997"/>
            <a:ext cx="83258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Обучение сотрудников работе по системе «1 С питание» </a:t>
            </a:r>
            <a:endParaRPr lang="en-US" altLang="ru-RU" sz="2400" b="1" dirty="0">
              <a:solidFill>
                <a:srgbClr val="00B05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48" y="115997"/>
            <a:ext cx="1835102" cy="12723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6" name="Прямоугольник 12"/>
          <p:cNvSpPr>
            <a:spLocks noChangeArrowheads="1"/>
          </p:cNvSpPr>
          <p:nvPr/>
        </p:nvSpPr>
        <p:spPr bwMode="auto">
          <a:xfrm>
            <a:off x="7962543" y="6176972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47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2201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08" r="-399" b="1"/>
          <a:stretch>
            <a:fillRect/>
          </a:stretch>
        </p:blipFill>
        <p:spPr>
          <a:xfrm>
            <a:off x="1527042" y="2204708"/>
            <a:ext cx="5163998" cy="436801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3" name="WordArt 25"/>
          <p:cNvSpPr>
            <a:spLocks noChangeArrowheads="1" noChangeShapeType="1" noTextEdit="1"/>
          </p:cNvSpPr>
          <p:nvPr/>
        </p:nvSpPr>
        <p:spPr bwMode="gray">
          <a:xfrm>
            <a:off x="1017588" y="2071688"/>
            <a:ext cx="520700" cy="420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gray">
          <a:xfrm>
            <a:off x="846138" y="3516313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gray">
          <a:xfrm>
            <a:off x="3479800" y="3484563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94" name="WordArt 46"/>
          <p:cNvSpPr>
            <a:spLocks noChangeArrowheads="1" noChangeShapeType="1" noTextEdit="1"/>
          </p:cNvSpPr>
          <p:nvPr/>
        </p:nvSpPr>
        <p:spPr bwMode="gray">
          <a:xfrm>
            <a:off x="6310313" y="2019300"/>
            <a:ext cx="530225" cy="420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95" name="Rectangle 47"/>
          <p:cNvSpPr>
            <a:spLocks noGrp="1" noChangeArrowheads="1"/>
          </p:cNvSpPr>
          <p:nvPr>
            <p:ph type="title"/>
          </p:nvPr>
        </p:nvSpPr>
        <p:spPr>
          <a:xfrm>
            <a:off x="881991" y="285275"/>
            <a:ext cx="7848600" cy="798987"/>
          </a:xfrm>
        </p:spPr>
        <p:txBody>
          <a:bodyPr/>
          <a:lstStyle/>
          <a:p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документооборота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калькулятора, бухгалтера и заведующими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складами питания ДОУ.</a:t>
            </a:r>
            <a:endParaRPr lang="en-US" altLang="ru-RU" sz="2400" b="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1010575" y="1492417"/>
            <a:ext cx="6725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Внедрение в работу </a:t>
            </a:r>
            <a:r>
              <a:rPr lang="ru-RU" altLang="ru-RU" sz="24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ситстемы</a:t>
            </a:r>
            <a:r>
              <a:rPr lang="ru-RU" alt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«1 С питание» </a:t>
            </a:r>
            <a:endParaRPr lang="en-US" altLang="ru-RU" sz="2400" b="1" dirty="0">
              <a:solidFill>
                <a:srgbClr val="00B05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48" y="115997"/>
            <a:ext cx="1835102" cy="12723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6" name="Прямоугольник 12"/>
          <p:cNvSpPr>
            <a:spLocks noChangeArrowheads="1"/>
          </p:cNvSpPr>
          <p:nvPr/>
        </p:nvSpPr>
        <p:spPr bwMode="auto">
          <a:xfrm>
            <a:off x="7962543" y="6176972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47" name="Picture 2" descr="C:\Users\User\Desktop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2201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448743" y="2085212"/>
          <a:ext cx="7848872" cy="458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5" imgW="9263380" imgH="5895340" progId="Word.Document.12">
                  <p:embed/>
                </p:oleObj>
              </mc:Choice>
              <mc:Fallback>
                <p:oleObj name="Document" r:id="rId5" imgW="9263380" imgH="5895340" progId="Word.Document.12">
                  <p:embed/>
                  <p:pic>
                    <p:nvPicPr>
                      <p:cNvPr id="0" name="Изображение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8743" y="2085212"/>
                        <a:ext cx="7848872" cy="4583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Group 2"/>
          <p:cNvGrpSpPr/>
          <p:nvPr/>
        </p:nvGrpSpPr>
        <p:grpSpPr bwMode="auto">
          <a:xfrm>
            <a:off x="6037263" y="2093913"/>
            <a:ext cx="2157412" cy="3425825"/>
            <a:chOff x="642" y="1572"/>
            <a:chExt cx="1359" cy="2158"/>
          </a:xfrm>
        </p:grpSpPr>
        <p:sp>
          <p:nvSpPr>
            <p:cNvPr id="53251" name="Freeform 3"/>
            <p:cNvSpPr/>
            <p:nvPr/>
          </p:nvSpPr>
          <p:spPr bwMode="lt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hlink"/>
              </a:extrusionClr>
              <a:contourClr>
                <a:schemeClr val="hlink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3252" name="Freeform 4"/>
            <p:cNvSpPr/>
            <p:nvPr/>
          </p:nvSpPr>
          <p:spPr bwMode="lt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183 h 341"/>
                <a:gd name="T2" fmla="*/ 309 w 1348"/>
                <a:gd name="T3" fmla="*/ 340 h 341"/>
                <a:gd name="T4" fmla="*/ 670 w 1348"/>
                <a:gd name="T5" fmla="*/ 225 h 341"/>
                <a:gd name="T6" fmla="*/ 1042 w 1348"/>
                <a:gd name="T7" fmla="*/ 9 h 341"/>
                <a:gd name="T8" fmla="*/ 1348 w 1348"/>
                <a:gd name="T9" fmla="*/ 16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53" name="Freeform 5"/>
            <p:cNvSpPr/>
            <p:nvPr/>
          </p:nvSpPr>
          <p:spPr bwMode="lt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3254" name="Group 6"/>
          <p:cNvGrpSpPr/>
          <p:nvPr/>
        </p:nvGrpSpPr>
        <p:grpSpPr bwMode="auto">
          <a:xfrm>
            <a:off x="3392488" y="2093913"/>
            <a:ext cx="2157412" cy="3425825"/>
            <a:chOff x="642" y="1572"/>
            <a:chExt cx="1359" cy="2158"/>
          </a:xfrm>
        </p:grpSpPr>
        <p:sp>
          <p:nvSpPr>
            <p:cNvPr id="53255" name="Freeform 7"/>
            <p:cNvSpPr/>
            <p:nvPr/>
          </p:nvSpPr>
          <p:spPr bwMode="lt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2"/>
              </a:extrusionClr>
              <a:contourClr>
                <a:schemeClr val="accent2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3256" name="Freeform 8"/>
            <p:cNvSpPr/>
            <p:nvPr/>
          </p:nvSpPr>
          <p:spPr bwMode="lt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183 h 341"/>
                <a:gd name="T2" fmla="*/ 309 w 1348"/>
                <a:gd name="T3" fmla="*/ 340 h 341"/>
                <a:gd name="T4" fmla="*/ 670 w 1348"/>
                <a:gd name="T5" fmla="*/ 225 h 341"/>
                <a:gd name="T6" fmla="*/ 1042 w 1348"/>
                <a:gd name="T7" fmla="*/ 9 h 341"/>
                <a:gd name="T8" fmla="*/ 1348 w 1348"/>
                <a:gd name="T9" fmla="*/ 16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57" name="Freeform 9"/>
            <p:cNvSpPr/>
            <p:nvPr/>
          </p:nvSpPr>
          <p:spPr bwMode="lt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5325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38188" y="5022850"/>
            <a:ext cx="2349500" cy="16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259" name="Group 11"/>
          <p:cNvGrpSpPr/>
          <p:nvPr/>
        </p:nvGrpSpPr>
        <p:grpSpPr bwMode="auto">
          <a:xfrm>
            <a:off x="730250" y="2143125"/>
            <a:ext cx="2157413" cy="3425825"/>
            <a:chOff x="642" y="1572"/>
            <a:chExt cx="1359" cy="2158"/>
          </a:xfrm>
        </p:grpSpPr>
        <p:sp>
          <p:nvSpPr>
            <p:cNvPr id="53260" name="Freeform 12"/>
            <p:cNvSpPr/>
            <p:nvPr/>
          </p:nvSpPr>
          <p:spPr bwMode="ltGray">
            <a:xfrm>
              <a:off x="642" y="1572"/>
              <a:ext cx="1359" cy="2158"/>
            </a:xfrm>
            <a:custGeom>
              <a:avLst/>
              <a:gdLst>
                <a:gd name="T0" fmla="*/ 0 w 1359"/>
                <a:gd name="T1" fmla="*/ 207 h 2158"/>
                <a:gd name="T2" fmla="*/ 1 w 1359"/>
                <a:gd name="T3" fmla="*/ 1987 h 2158"/>
                <a:gd name="T4" fmla="*/ 309 w 1359"/>
                <a:gd name="T5" fmla="*/ 2154 h 2158"/>
                <a:gd name="T6" fmla="*/ 681 w 1359"/>
                <a:gd name="T7" fmla="*/ 2040 h 2158"/>
                <a:gd name="T8" fmla="*/ 999 w 1359"/>
                <a:gd name="T9" fmla="*/ 1902 h 2158"/>
                <a:gd name="T10" fmla="*/ 1359 w 1359"/>
                <a:gd name="T11" fmla="*/ 2017 h 2158"/>
                <a:gd name="T12" fmla="*/ 1359 w 1359"/>
                <a:gd name="T13" fmla="*/ 180 h 2158"/>
                <a:gd name="T14" fmla="*/ 1025 w 1359"/>
                <a:gd name="T15" fmla="*/ 21 h 2158"/>
                <a:gd name="T16" fmla="*/ 366 w 1359"/>
                <a:gd name="T17" fmla="*/ 378 h 2158"/>
                <a:gd name="T18" fmla="*/ 0 w 1359"/>
                <a:gd name="T19" fmla="*/ 207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59" h="2158">
                  <a:moveTo>
                    <a:pt x="0" y="207"/>
                  </a:moveTo>
                  <a:cubicBezTo>
                    <a:pt x="0" y="1097"/>
                    <a:pt x="1" y="1987"/>
                    <a:pt x="1" y="1987"/>
                  </a:cubicBezTo>
                  <a:cubicBezTo>
                    <a:pt x="105" y="2151"/>
                    <a:pt x="210" y="2148"/>
                    <a:pt x="309" y="2154"/>
                  </a:cubicBezTo>
                  <a:cubicBezTo>
                    <a:pt x="421" y="2158"/>
                    <a:pt x="576" y="2091"/>
                    <a:pt x="681" y="2040"/>
                  </a:cubicBezTo>
                  <a:cubicBezTo>
                    <a:pt x="786" y="1989"/>
                    <a:pt x="843" y="1908"/>
                    <a:pt x="999" y="1902"/>
                  </a:cubicBezTo>
                  <a:cubicBezTo>
                    <a:pt x="1155" y="1896"/>
                    <a:pt x="1224" y="1908"/>
                    <a:pt x="1359" y="2017"/>
                  </a:cubicBezTo>
                  <a:lnTo>
                    <a:pt x="1359" y="180"/>
                  </a:lnTo>
                  <a:cubicBezTo>
                    <a:pt x="1272" y="72"/>
                    <a:pt x="1219" y="0"/>
                    <a:pt x="1025" y="21"/>
                  </a:cubicBezTo>
                  <a:cubicBezTo>
                    <a:pt x="831" y="42"/>
                    <a:pt x="644" y="378"/>
                    <a:pt x="366" y="378"/>
                  </a:cubicBezTo>
                  <a:cubicBezTo>
                    <a:pt x="88" y="378"/>
                    <a:pt x="87" y="222"/>
                    <a:pt x="0" y="207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round/>
            </a:ln>
            <a:effectLst/>
            <a:scene3d>
              <a:camera prst="legacyPerspectiveTop"/>
              <a:lightRig rig="legacyNormal2" dir="t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accent1"/>
              </a:extrusionClr>
              <a:contourClr>
                <a:schemeClr val="accent1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ru-RU"/>
            </a:p>
          </p:txBody>
        </p:sp>
        <p:sp>
          <p:nvSpPr>
            <p:cNvPr id="53261" name="Freeform 13"/>
            <p:cNvSpPr/>
            <p:nvPr/>
          </p:nvSpPr>
          <p:spPr bwMode="ltGray">
            <a:xfrm>
              <a:off x="650" y="1576"/>
              <a:ext cx="1348" cy="377"/>
            </a:xfrm>
            <a:custGeom>
              <a:avLst/>
              <a:gdLst>
                <a:gd name="T0" fmla="*/ 0 w 1348"/>
                <a:gd name="T1" fmla="*/ 183 h 341"/>
                <a:gd name="T2" fmla="*/ 309 w 1348"/>
                <a:gd name="T3" fmla="*/ 340 h 341"/>
                <a:gd name="T4" fmla="*/ 670 w 1348"/>
                <a:gd name="T5" fmla="*/ 225 h 341"/>
                <a:gd name="T6" fmla="*/ 1042 w 1348"/>
                <a:gd name="T7" fmla="*/ 9 h 341"/>
                <a:gd name="T8" fmla="*/ 1348 w 1348"/>
                <a:gd name="T9" fmla="*/ 165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341">
                  <a:moveTo>
                    <a:pt x="0" y="183"/>
                  </a:moveTo>
                  <a:cubicBezTo>
                    <a:pt x="84" y="205"/>
                    <a:pt x="78" y="326"/>
                    <a:pt x="309" y="340"/>
                  </a:cubicBezTo>
                  <a:cubicBezTo>
                    <a:pt x="421" y="341"/>
                    <a:pt x="563" y="306"/>
                    <a:pt x="670" y="225"/>
                  </a:cubicBezTo>
                  <a:cubicBezTo>
                    <a:pt x="777" y="144"/>
                    <a:pt x="932" y="17"/>
                    <a:pt x="1042" y="9"/>
                  </a:cubicBezTo>
                  <a:cubicBezTo>
                    <a:pt x="1237" y="0"/>
                    <a:pt x="1300" y="105"/>
                    <a:pt x="1348" y="165"/>
                  </a:cubicBezTo>
                </a:path>
              </a:pathLst>
            </a:custGeom>
            <a:noFill/>
            <a:ln w="9525">
              <a:solidFill>
                <a:srgbClr val="FFFFFF">
                  <a:alpha val="5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53262" name="Freeform 14"/>
            <p:cNvSpPr/>
            <p:nvPr/>
          </p:nvSpPr>
          <p:spPr bwMode="ltGray">
            <a:xfrm>
              <a:off x="653" y="3473"/>
              <a:ext cx="1345" cy="255"/>
            </a:xfrm>
            <a:custGeom>
              <a:avLst/>
              <a:gdLst>
                <a:gd name="T0" fmla="*/ 1345 w 1345"/>
                <a:gd name="T1" fmla="*/ 118 h 255"/>
                <a:gd name="T2" fmla="*/ 1015 w 1345"/>
                <a:gd name="T3" fmla="*/ 1 h 255"/>
                <a:gd name="T4" fmla="*/ 718 w 1345"/>
                <a:gd name="T5" fmla="*/ 112 h 255"/>
                <a:gd name="T6" fmla="*/ 295 w 1345"/>
                <a:gd name="T7" fmla="*/ 253 h 255"/>
                <a:gd name="T8" fmla="*/ 0 w 1345"/>
                <a:gd name="T9" fmla="*/ 102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5" h="255">
                  <a:moveTo>
                    <a:pt x="1345" y="118"/>
                  </a:moveTo>
                  <a:cubicBezTo>
                    <a:pt x="1288" y="64"/>
                    <a:pt x="1246" y="17"/>
                    <a:pt x="1015" y="1"/>
                  </a:cubicBezTo>
                  <a:cubicBezTo>
                    <a:pt x="903" y="0"/>
                    <a:pt x="826" y="55"/>
                    <a:pt x="718" y="112"/>
                  </a:cubicBezTo>
                  <a:cubicBezTo>
                    <a:pt x="610" y="169"/>
                    <a:pt x="479" y="255"/>
                    <a:pt x="295" y="253"/>
                  </a:cubicBezTo>
                  <a:cubicBezTo>
                    <a:pt x="111" y="251"/>
                    <a:pt x="73" y="201"/>
                    <a:pt x="0" y="102"/>
                  </a:cubicBezTo>
                </a:path>
              </a:pathLst>
            </a:custGeom>
            <a:noFill/>
            <a:ln w="9525">
              <a:solidFill>
                <a:srgbClr val="000000">
                  <a:alpha val="30000"/>
                </a:srgbClr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263" name="Text Box 15"/>
          <p:cNvSpPr txBox="1">
            <a:spLocks noChangeArrowheads="1"/>
          </p:cNvSpPr>
          <p:nvPr/>
        </p:nvSpPr>
        <p:spPr bwMode="gray">
          <a:xfrm>
            <a:off x="630726" y="2847788"/>
            <a:ext cx="21336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Высвободилось время для проверки качества продуктов питания</a:t>
            </a:r>
            <a:endParaRPr lang="en-US" alt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gray">
          <a:xfrm>
            <a:off x="6037263" y="3148255"/>
            <a:ext cx="2133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20650" indent="-1206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ct val="50000"/>
              </a:spcBef>
            </a:pPr>
            <a:r>
              <a:rPr lang="ru-RU" altLang="ru-RU" sz="2000" b="1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Повысился уровень </a:t>
            </a:r>
            <a:r>
              <a:rPr lang="ru-RU" altLang="ru-RU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сотрудников</a:t>
            </a:r>
            <a:endParaRPr lang="en-US" altLang="ru-RU" sz="20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267" name="Group 19"/>
          <p:cNvGrpSpPr/>
          <p:nvPr/>
        </p:nvGrpSpPr>
        <p:grpSpPr bwMode="auto">
          <a:xfrm>
            <a:off x="925513" y="1884363"/>
            <a:ext cx="720725" cy="822325"/>
            <a:chOff x="192" y="1917"/>
            <a:chExt cx="1042" cy="1102"/>
          </a:xfrm>
        </p:grpSpPr>
        <p:grpSp>
          <p:nvGrpSpPr>
            <p:cNvPr id="53268" name="Group 20"/>
            <p:cNvGrpSpPr/>
            <p:nvPr/>
          </p:nvGrpSpPr>
          <p:grpSpPr bwMode="auto">
            <a:xfrm>
              <a:off x="192" y="1917"/>
              <a:ext cx="1042" cy="1102"/>
              <a:chOff x="192" y="1917"/>
              <a:chExt cx="1042" cy="1102"/>
            </a:xfrm>
          </p:grpSpPr>
          <p:pic>
            <p:nvPicPr>
              <p:cNvPr id="53269" name="Picture 21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91" y="2781"/>
                <a:ext cx="858" cy="23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270" name="Picture 2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192" y="1917"/>
                <a:ext cx="1042" cy="10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271" name="Oval 23"/>
              <p:cNvSpPr>
                <a:spLocks noChangeArrowheads="1"/>
              </p:cNvSpPr>
              <p:nvPr/>
            </p:nvSpPr>
            <p:spPr bwMode="gray">
              <a:xfrm>
                <a:off x="192" y="1917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1">
                      <a:alpha val="55000"/>
                    </a:schemeClr>
                  </a:gs>
                  <a:gs pos="10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53272" name="Picture 2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96" y="1927"/>
              <a:ext cx="823" cy="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273" name="WordArt 25"/>
          <p:cNvSpPr>
            <a:spLocks noChangeArrowheads="1" noChangeShapeType="1" noTextEdit="1"/>
          </p:cNvSpPr>
          <p:nvPr/>
        </p:nvSpPr>
        <p:spPr bwMode="gray">
          <a:xfrm>
            <a:off x="1017588" y="2071688"/>
            <a:ext cx="520700" cy="420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solidFill>
                  <a:srgbClr val="FCFCFC">
                    <a:alpha val="60001"/>
                  </a:srgbClr>
                </a:solidFill>
                <a:latin typeface="Arial Black" panose="020B0A04020102020204" pitchFamily="34" charset="0"/>
              </a:rPr>
              <a:t>01</a:t>
            </a:r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gray">
          <a:xfrm>
            <a:off x="846138" y="3516313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3276" name="Group 28"/>
          <p:cNvGrpSpPr/>
          <p:nvPr/>
        </p:nvGrpSpPr>
        <p:grpSpPr bwMode="auto">
          <a:xfrm>
            <a:off x="3540125" y="1828800"/>
            <a:ext cx="739775" cy="822325"/>
            <a:chOff x="2608" y="1076"/>
            <a:chExt cx="466" cy="518"/>
          </a:xfrm>
        </p:grpSpPr>
        <p:grpSp>
          <p:nvGrpSpPr>
            <p:cNvPr id="53277" name="Group 29"/>
            <p:cNvGrpSpPr/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53278" name="Picture 30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279" name="Picture 3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280" name="Oval 32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accent2">
                      <a:alpha val="55000"/>
                    </a:schemeClr>
                  </a:gs>
                  <a:gs pos="10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53281" name="Picture 3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282" name="WordArt 34"/>
          <p:cNvSpPr>
            <a:spLocks noChangeArrowheads="1" noChangeShapeType="1" noTextEdit="1"/>
          </p:cNvSpPr>
          <p:nvPr/>
        </p:nvSpPr>
        <p:spPr bwMode="gray">
          <a:xfrm>
            <a:off x="3652838" y="2003425"/>
            <a:ext cx="530225" cy="420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solidFill>
                  <a:srgbClr val="FCFCFC">
                    <a:alpha val="60001"/>
                  </a:srgbClr>
                </a:solidFill>
                <a:latin typeface="Arial Black" panose="020B0A04020102020204" pitchFamily="34" charset="0"/>
              </a:rPr>
              <a:t>02</a:t>
            </a:r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gray">
          <a:xfrm>
            <a:off x="3479800" y="3484563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53285" name="Picture 3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299200" y="1852613"/>
            <a:ext cx="569913" cy="26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86" name="Line 38"/>
          <p:cNvSpPr>
            <a:spLocks noChangeShapeType="1"/>
          </p:cNvSpPr>
          <p:nvPr/>
        </p:nvSpPr>
        <p:spPr bwMode="gray">
          <a:xfrm>
            <a:off x="6273799" y="3542470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87" name="Rectangle 39"/>
          <p:cNvSpPr>
            <a:spLocks noChangeArrowheads="1"/>
          </p:cNvSpPr>
          <p:nvPr/>
        </p:nvSpPr>
        <p:spPr bwMode="gray">
          <a:xfrm>
            <a:off x="3274551" y="3029545"/>
            <a:ext cx="2408236" cy="1537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buClr>
                <a:srgbClr val="D7181F"/>
              </a:buClr>
              <a:buFont typeface="Wingdings" panose="05000000000000000000" pitchFamily="2" charset="2"/>
              <a:buNone/>
            </a:pPr>
            <a:r>
              <a:rPr lang="ru-RU" altLang="ru-RU" sz="20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автоматическая система «1 С питание»</a:t>
            </a:r>
            <a:endParaRPr lang="en-US" altLang="ru-RU" sz="20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288" name="Group 40"/>
          <p:cNvGrpSpPr/>
          <p:nvPr/>
        </p:nvGrpSpPr>
        <p:grpSpPr bwMode="auto">
          <a:xfrm>
            <a:off x="6186488" y="1839913"/>
            <a:ext cx="739775" cy="822325"/>
            <a:chOff x="2608" y="1076"/>
            <a:chExt cx="466" cy="518"/>
          </a:xfrm>
        </p:grpSpPr>
        <p:grpSp>
          <p:nvGrpSpPr>
            <p:cNvPr id="53289" name="Group 41"/>
            <p:cNvGrpSpPr/>
            <p:nvPr/>
          </p:nvGrpSpPr>
          <p:grpSpPr bwMode="auto">
            <a:xfrm>
              <a:off x="2608" y="1076"/>
              <a:ext cx="466" cy="518"/>
              <a:chOff x="2608" y="1076"/>
              <a:chExt cx="466" cy="518"/>
            </a:xfrm>
          </p:grpSpPr>
          <p:pic>
            <p:nvPicPr>
              <p:cNvPr id="53290" name="Picture 42"/>
              <p:cNvPicPr>
                <a:picLocks noChangeAspect="1" noChangeArrowheads="1"/>
              </p:cNvPicPr>
              <p:nvPr/>
            </p:nvPicPr>
            <p:blipFill>
              <a:blip r:embed="rId6" cstate="print">
                <a:lum bright="-78000" contrast="-7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652" y="1482"/>
                <a:ext cx="384" cy="11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291" name="Picture 4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2608" y="1076"/>
                <a:ext cx="466" cy="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292" name="Oval 44"/>
              <p:cNvSpPr>
                <a:spLocks noChangeArrowheads="1"/>
              </p:cNvSpPr>
              <p:nvPr/>
            </p:nvSpPr>
            <p:spPr bwMode="gray">
              <a:xfrm>
                <a:off x="2608" y="1076"/>
                <a:ext cx="463" cy="479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  <a:gs pos="50000">
                    <a:schemeClr val="hlink">
                      <a:alpha val="55000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  <a:alpha val="89999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pic>
          <p:nvPicPr>
            <p:cNvPr id="53293" name="Picture 4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665" y="1081"/>
              <a:ext cx="359" cy="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3294" name="WordArt 46"/>
          <p:cNvSpPr>
            <a:spLocks noChangeArrowheads="1" noChangeShapeType="1" noTextEdit="1"/>
          </p:cNvSpPr>
          <p:nvPr/>
        </p:nvSpPr>
        <p:spPr bwMode="gray">
          <a:xfrm>
            <a:off x="6310313" y="2019300"/>
            <a:ext cx="530225" cy="420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solidFill>
                  <a:srgbClr val="FCFCFC">
                    <a:alpha val="60001"/>
                  </a:srgbClr>
                </a:solidFill>
                <a:latin typeface="Arial Black" panose="020B0A04020102020204" pitchFamily="34" charset="0"/>
              </a:rPr>
              <a:t>03</a:t>
            </a:r>
          </a:p>
        </p:txBody>
      </p:sp>
      <p:sp>
        <p:nvSpPr>
          <p:cNvPr id="53295" name="Rectangle 47"/>
          <p:cNvSpPr>
            <a:spLocks noGrp="1" noChangeArrowheads="1"/>
          </p:cNvSpPr>
          <p:nvPr>
            <p:ph type="title"/>
          </p:nvPr>
        </p:nvSpPr>
        <p:spPr>
          <a:xfrm>
            <a:off x="881991" y="285275"/>
            <a:ext cx="7848600" cy="798987"/>
          </a:xfrm>
        </p:spPr>
        <p:txBody>
          <a:bodyPr/>
          <a:lstStyle/>
          <a:p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документооборота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калькулятора, бухгалтера и заведующими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складами питания ДОУ.</a:t>
            </a:r>
            <a:endParaRPr lang="en-US" altLang="ru-RU" sz="2400" b="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2016671" y="1236189"/>
            <a:ext cx="457200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Эффекты</a:t>
            </a:r>
            <a:endParaRPr lang="en-US" altLang="ru-RU" sz="2400" b="1" dirty="0">
              <a:solidFill>
                <a:srgbClr val="00B05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48" y="115997"/>
            <a:ext cx="1835102" cy="12723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6" name="Прямоугольник 12"/>
          <p:cNvSpPr>
            <a:spLocks noChangeArrowheads="1"/>
          </p:cNvSpPr>
          <p:nvPr/>
        </p:nvSpPr>
        <p:spPr bwMode="auto">
          <a:xfrm>
            <a:off x="7962543" y="6176972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47" name="Picture 2" descr="C:\Users\User\Desktop\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2201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3" name="WordArt 25"/>
          <p:cNvSpPr>
            <a:spLocks noChangeArrowheads="1" noChangeShapeType="1" noTextEdit="1"/>
          </p:cNvSpPr>
          <p:nvPr/>
        </p:nvSpPr>
        <p:spPr bwMode="gray">
          <a:xfrm>
            <a:off x="1017588" y="2071688"/>
            <a:ext cx="520700" cy="420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gray">
          <a:xfrm>
            <a:off x="846138" y="3516313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gray">
          <a:xfrm>
            <a:off x="3479800" y="3484563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94" name="WordArt 46"/>
          <p:cNvSpPr>
            <a:spLocks noChangeArrowheads="1" noChangeShapeType="1" noTextEdit="1"/>
          </p:cNvSpPr>
          <p:nvPr/>
        </p:nvSpPr>
        <p:spPr bwMode="gray">
          <a:xfrm>
            <a:off x="6310313" y="2019300"/>
            <a:ext cx="530225" cy="420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95" name="Rectangle 47"/>
          <p:cNvSpPr>
            <a:spLocks noGrp="1" noChangeArrowheads="1"/>
          </p:cNvSpPr>
          <p:nvPr>
            <p:ph type="title"/>
          </p:nvPr>
        </p:nvSpPr>
        <p:spPr>
          <a:xfrm>
            <a:off x="881991" y="285275"/>
            <a:ext cx="7848600" cy="798987"/>
          </a:xfrm>
        </p:spPr>
        <p:txBody>
          <a:bodyPr/>
          <a:lstStyle/>
          <a:p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документооборота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калькулятора, бухгалтера и заведующими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складами питания ДОУ.</a:t>
            </a:r>
            <a:endParaRPr lang="en-US" altLang="ru-RU" sz="2400" b="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277812" y="1226882"/>
            <a:ext cx="7848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Производственный анализ оптимизации процесса документооборота. </a:t>
            </a:r>
            <a:endParaRPr lang="en-US" altLang="ru-RU" sz="2400" b="1" dirty="0">
              <a:solidFill>
                <a:srgbClr val="00B05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48" y="115997"/>
            <a:ext cx="1835102" cy="12723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6" name="Прямоугольник 12"/>
          <p:cNvSpPr>
            <a:spLocks noChangeArrowheads="1"/>
          </p:cNvSpPr>
          <p:nvPr/>
        </p:nvSpPr>
        <p:spPr bwMode="auto">
          <a:xfrm>
            <a:off x="7999019" y="6309515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47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320955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1733"/>
              </p:ext>
            </p:extLst>
          </p:nvPr>
        </p:nvGraphicFramePr>
        <p:xfrm>
          <a:off x="0" y="2071688"/>
          <a:ext cx="9144001" cy="4511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2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3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41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748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Дата анализа</a:t>
                      </a:r>
                    </a:p>
                  </a:txBody>
                  <a:tcPr marL="65705" marR="657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 затраченное на </a:t>
                      </a:r>
                    </a:p>
                  </a:txBody>
                  <a:tcPr marL="65705" marR="657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Расхождение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(+; -)</a:t>
                      </a:r>
                    </a:p>
                  </a:txBody>
                  <a:tcPr marL="65705" marR="657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Причина расхождения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(+)</a:t>
                      </a:r>
                    </a:p>
                  </a:txBody>
                  <a:tcPr marL="65705" marR="657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8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65705" marR="657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65705" marR="6570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7237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25.04.2022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часов 05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часов 20 мин.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 час 15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Недостаточный опыт работы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821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26.04.2022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часов 05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часов 10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+ 1 часа 05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Человеческий фактор (не вовремя внесенная информация в систему)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7237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27.04.2022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часов 05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часов 35 мин.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+30 минут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Недостаточный опыт работы</a:t>
                      </a:r>
                    </a:p>
                    <a:p>
                      <a:endParaRPr lang="ru-RU" sz="18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3" name="WordArt 25"/>
          <p:cNvSpPr>
            <a:spLocks noChangeArrowheads="1" noChangeShapeType="1" noTextEdit="1"/>
          </p:cNvSpPr>
          <p:nvPr/>
        </p:nvSpPr>
        <p:spPr bwMode="gray">
          <a:xfrm>
            <a:off x="1017588" y="2071688"/>
            <a:ext cx="520700" cy="420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gray">
          <a:xfrm>
            <a:off x="846138" y="3516313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gray">
          <a:xfrm>
            <a:off x="3479800" y="3484563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94" name="WordArt 46"/>
          <p:cNvSpPr>
            <a:spLocks noChangeArrowheads="1" noChangeShapeType="1" noTextEdit="1"/>
          </p:cNvSpPr>
          <p:nvPr/>
        </p:nvSpPr>
        <p:spPr bwMode="gray">
          <a:xfrm>
            <a:off x="6310313" y="2019300"/>
            <a:ext cx="530225" cy="420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95" name="Rectangle 47"/>
          <p:cNvSpPr>
            <a:spLocks noGrp="1" noChangeArrowheads="1"/>
          </p:cNvSpPr>
          <p:nvPr>
            <p:ph type="title"/>
          </p:nvPr>
        </p:nvSpPr>
        <p:spPr>
          <a:xfrm>
            <a:off x="881991" y="285275"/>
            <a:ext cx="7848600" cy="798987"/>
          </a:xfrm>
        </p:spPr>
        <p:txBody>
          <a:bodyPr/>
          <a:lstStyle/>
          <a:p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документооборота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калькулятора, бухгалтера и заведующими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складами питания ДОУ.</a:t>
            </a:r>
            <a:endParaRPr lang="en-US" altLang="ru-RU" sz="2400" b="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144649" y="1218499"/>
            <a:ext cx="72459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Карта </a:t>
            </a:r>
            <a:r>
              <a:rPr lang="ru-RU" altLang="ru-RU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фактического </a:t>
            </a:r>
            <a:r>
              <a:rPr lang="ru-RU" alt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состояния на конец процесса</a:t>
            </a:r>
            <a:endParaRPr lang="en-US" altLang="ru-RU" sz="2400" b="1" dirty="0">
              <a:solidFill>
                <a:srgbClr val="00B05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48" y="115997"/>
            <a:ext cx="1835102" cy="12723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6" name="Прямоугольник 12"/>
          <p:cNvSpPr>
            <a:spLocks noChangeArrowheads="1"/>
          </p:cNvSpPr>
          <p:nvPr/>
        </p:nvSpPr>
        <p:spPr bwMode="auto">
          <a:xfrm>
            <a:off x="7931068" y="6291101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47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939" y="6320955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815769"/>
              </p:ext>
            </p:extLst>
          </p:nvPr>
        </p:nvGraphicFramePr>
        <p:xfrm>
          <a:off x="0" y="1828033"/>
          <a:ext cx="9144000" cy="4488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39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18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8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76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3216">
                <a:tc gridSpan="2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Границы протекания процесса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</a:t>
                      </a:r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мин.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ч. 30 мин.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ч.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ч.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407">
                <a:tc rowSpan="3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Подразделение инициатор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Кладовщик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 продуктов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Отпуск продуктов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Калькулятор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 продуктов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меню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Сверка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216">
                <a:tc rowSpan="5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 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Складской журнал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Накладные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Меню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Заявка на продукты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Оборотно-сальдовая ведомость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Блок-схема: узел 4"/>
          <p:cNvSpPr/>
          <p:nvPr/>
        </p:nvSpPr>
        <p:spPr>
          <a:xfrm>
            <a:off x="3865909" y="5432248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2644261" y="4001616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4974591" y="4979100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7290989" y="4001616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6168256" y="4988772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6168256" y="4002335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7276571" y="5937731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2644261" y="4498056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8502487" y="5971884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8474516" y="3986128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20" idx="0"/>
          </p:cNvCxnSpPr>
          <p:nvPr/>
        </p:nvCxnSpPr>
        <p:spPr>
          <a:xfrm>
            <a:off x="2758313" y="2784003"/>
            <a:ext cx="0" cy="12176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0" idx="4"/>
            <a:endCxn id="26" idx="0"/>
          </p:cNvCxnSpPr>
          <p:nvPr/>
        </p:nvCxnSpPr>
        <p:spPr>
          <a:xfrm>
            <a:off x="2758313" y="4200352"/>
            <a:ext cx="0" cy="2977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5" idx="0"/>
          </p:cNvCxnSpPr>
          <p:nvPr/>
        </p:nvCxnSpPr>
        <p:spPr>
          <a:xfrm flipH="1">
            <a:off x="3979961" y="3342846"/>
            <a:ext cx="24790" cy="20894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21" idx="0"/>
          </p:cNvCxnSpPr>
          <p:nvPr/>
        </p:nvCxnSpPr>
        <p:spPr>
          <a:xfrm>
            <a:off x="5088643" y="3342846"/>
            <a:ext cx="0" cy="16362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304437" y="2795104"/>
            <a:ext cx="0" cy="12065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6304436" y="4223047"/>
            <a:ext cx="1" cy="7683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25" idx="0"/>
          </p:cNvCxnSpPr>
          <p:nvPr/>
        </p:nvCxnSpPr>
        <p:spPr>
          <a:xfrm flipH="1">
            <a:off x="7390623" y="3761742"/>
            <a:ext cx="4651" cy="21759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8595816" y="3776852"/>
            <a:ext cx="7904" cy="22101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6216C10B-9741-4711-9AF9-B1407EF9E514}"/>
              </a:ext>
            </a:extLst>
          </p:cNvPr>
          <p:cNvSpPr txBox="1"/>
          <p:nvPr/>
        </p:nvSpPr>
        <p:spPr>
          <a:xfrm>
            <a:off x="779415" y="6464307"/>
            <a:ext cx="4590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1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ВПП – </a:t>
            </a:r>
            <a:r>
              <a:rPr lang="ru-RU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9</a:t>
            </a:r>
            <a:r>
              <a:rPr lang="ru-RU" altLang="en-US" sz="1800" dirty="0" smtClean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en-US" sz="18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ч. </a:t>
            </a:r>
            <a:endParaRPr lang="ru-RU" altLang="en-US" sz="18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87" y="116250"/>
            <a:ext cx="6408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документооборота калькулятора, бухгалтера и заведующими складами питания ДОУ.</a:t>
            </a:r>
            <a:endParaRPr lang="ru-RU" sz="2400" i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48" y="115997"/>
            <a:ext cx="1835102" cy="1272337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873" y="6261970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2"/>
          <p:cNvSpPr>
            <a:spLocks noChangeArrowheads="1"/>
          </p:cNvSpPr>
          <p:nvPr/>
        </p:nvSpPr>
        <p:spPr bwMode="auto">
          <a:xfrm>
            <a:off x="7962543" y="6176972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43024" name="Rectangle 16"/>
          <p:cNvSpPr>
            <a:spLocks noChangeArrowheads="1"/>
          </p:cNvSpPr>
          <p:nvPr/>
        </p:nvSpPr>
        <p:spPr bwMode="black">
          <a:xfrm>
            <a:off x="1162623" y="1239395"/>
            <a:ext cx="58826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folHlink">
                        <a:alpha val="60001"/>
                      </a:schemeClr>
                    </a:gs>
                    <a:gs pos="100000">
                      <a:schemeClr val="folHlink">
                        <a:gamma/>
                        <a:tint val="9020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en-US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стабильности результатов.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BDE1B687-C48B-4E6B-B697-170C132081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5997324"/>
              </p:ext>
            </p:extLst>
          </p:nvPr>
        </p:nvGraphicFramePr>
        <p:xfrm>
          <a:off x="531556" y="1701060"/>
          <a:ext cx="8080888" cy="4404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3" name="WordArt 25"/>
          <p:cNvSpPr>
            <a:spLocks noChangeArrowheads="1" noChangeShapeType="1" noTextEdit="1"/>
          </p:cNvSpPr>
          <p:nvPr/>
        </p:nvSpPr>
        <p:spPr bwMode="gray">
          <a:xfrm>
            <a:off x="1017588" y="2071688"/>
            <a:ext cx="520700" cy="420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gray">
          <a:xfrm>
            <a:off x="846138" y="3516313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gray">
          <a:xfrm>
            <a:off x="3479800" y="3484563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94" name="WordArt 46"/>
          <p:cNvSpPr>
            <a:spLocks noChangeArrowheads="1" noChangeShapeType="1" noTextEdit="1"/>
          </p:cNvSpPr>
          <p:nvPr/>
        </p:nvSpPr>
        <p:spPr bwMode="gray">
          <a:xfrm>
            <a:off x="6310313" y="2019300"/>
            <a:ext cx="530225" cy="420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95" name="Rectangle 47"/>
          <p:cNvSpPr>
            <a:spLocks noGrp="1" noChangeArrowheads="1"/>
          </p:cNvSpPr>
          <p:nvPr>
            <p:ph type="title"/>
          </p:nvPr>
        </p:nvSpPr>
        <p:spPr>
          <a:xfrm>
            <a:off x="881991" y="285275"/>
            <a:ext cx="7848600" cy="798987"/>
          </a:xfrm>
        </p:spPr>
        <p:txBody>
          <a:bodyPr/>
          <a:lstStyle/>
          <a:p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документооборота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калькулятора, бухгалтера и заведующими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складами питания ДОУ.</a:t>
            </a:r>
            <a:endParaRPr lang="en-US" altLang="ru-RU" sz="2400" b="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539552" y="1388334"/>
            <a:ext cx="67252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Чек – лист по проекту </a:t>
            </a:r>
            <a:endParaRPr lang="en-US" altLang="ru-RU" sz="2400" b="1" dirty="0">
              <a:solidFill>
                <a:srgbClr val="00B05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48" y="115997"/>
            <a:ext cx="1835102" cy="12723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6" name="Прямоугольник 12"/>
          <p:cNvSpPr>
            <a:spLocks noChangeArrowheads="1"/>
          </p:cNvSpPr>
          <p:nvPr/>
        </p:nvSpPr>
        <p:spPr bwMode="auto">
          <a:xfrm>
            <a:off x="7962543" y="6176972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47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2201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2"/>
          <p:cNvGraphicFramePr>
            <a:graphicFrameLocks noGrp="1"/>
          </p:cNvGraphicFramePr>
          <p:nvPr/>
        </p:nvGraphicFramePr>
        <p:xfrm>
          <a:off x="0" y="2005068"/>
          <a:ext cx="9144000" cy="367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71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65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0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3476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п\п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Проблема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Большое количество документов заполняемых вручную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2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Установка системы </a:t>
                      </a:r>
                    </a:p>
                    <a:p>
                      <a:r>
                        <a:rPr lang="ru-RU" sz="2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«1 С питание»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Большая временная затрата на просчитывание меню, заявок и заполнение журналов вручную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Длительное ожидание запрошенной информации из разных подразделений.</a:t>
                      </a:r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13506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72231" y="1218701"/>
            <a:ext cx="590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12211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ПАСПОРТ  ПРОЕКТА</a:t>
            </a:r>
            <a:endParaRPr lang="en-US" altLang="ru-RU" sz="24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245" y="54230"/>
            <a:ext cx="1817244" cy="125995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528" y="6336658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2"/>
          <p:cNvSpPr>
            <a:spLocks noChangeArrowheads="1"/>
          </p:cNvSpPr>
          <p:nvPr/>
        </p:nvSpPr>
        <p:spPr bwMode="auto">
          <a:xfrm>
            <a:off x="7942537" y="6320532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7848" y="112406"/>
            <a:ext cx="61206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документооборота калькулятора, бухгалтера и заведующими складами питания ДОУ.</a:t>
            </a:r>
            <a:endParaRPr lang="ru-RU" sz="2400" i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847" y="1844824"/>
            <a:ext cx="7246561" cy="425322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5148064" y="2189026"/>
            <a:ext cx="3685728" cy="2479948"/>
          </a:xfrm>
        </p:spPr>
        <p:txBody>
          <a:bodyPr/>
          <a:lstStyle/>
          <a:p>
            <a:r>
              <a:rPr lang="ru-RU" altLang="ru-RU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№ 14 г. Липецка</a:t>
            </a:r>
            <a:r>
              <a:rPr lang="en-US" altLang="ru-RU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5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87" y="5681019"/>
            <a:ext cx="1521993" cy="105524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64709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7884368" y="168891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11" name="Picture 2" descr="C:\Users\User\Desktop\lipeckaya_coa_sma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771" y="5585165"/>
            <a:ext cx="936542" cy="118334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Прямоугольник 1"/>
          <p:cNvSpPr>
            <a:spLocks noChangeArrowheads="1"/>
          </p:cNvSpPr>
          <p:nvPr/>
        </p:nvSpPr>
        <p:spPr bwMode="auto">
          <a:xfrm>
            <a:off x="4134918" y="5941029"/>
            <a:ext cx="1210588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AutoShape 3"/>
          <p:cNvSpPr>
            <a:spLocks noChangeArrowheads="1"/>
          </p:cNvSpPr>
          <p:nvPr/>
        </p:nvSpPr>
        <p:spPr bwMode="gray">
          <a:xfrm>
            <a:off x="1691640" y="2277428"/>
            <a:ext cx="3683000" cy="976312"/>
          </a:xfrm>
          <a:prstGeom prst="homePlate">
            <a:avLst>
              <a:gd name="adj" fmla="val 52638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0000"/>
                  <a:invGamma/>
                </a:schemeClr>
              </a:gs>
            </a:gsLst>
            <a:lin ang="0" scaled="1"/>
          </a:gradFill>
          <a:ln w="19050">
            <a:miter lim="800000"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indent="0" algn="l">
              <a:buNone/>
            </a:pPr>
            <a:r>
              <a:rPr lang="ru-RU" alt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Обновление подходов и </a:t>
            </a:r>
          </a:p>
          <a:p>
            <a:pPr indent="0" algn="l">
              <a:buNone/>
            </a:pPr>
            <a:r>
              <a:rPr lang="ru-RU" alt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форм работы бухгалтерии</a:t>
            </a:r>
          </a:p>
        </p:txBody>
      </p:sp>
      <p:sp>
        <p:nvSpPr>
          <p:cNvPr id="39960" name="AutoShape 24"/>
          <p:cNvSpPr>
            <a:spLocks noChangeArrowheads="1"/>
          </p:cNvSpPr>
          <p:nvPr/>
        </p:nvSpPr>
        <p:spPr bwMode="gray">
          <a:xfrm>
            <a:off x="971550" y="3933190"/>
            <a:ext cx="3683000" cy="976313"/>
          </a:xfrm>
          <a:prstGeom prst="homePlate">
            <a:avLst>
              <a:gd name="adj" fmla="val 52638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40000"/>
                  <a:invGamma/>
                </a:schemeClr>
              </a:gs>
            </a:gsLst>
            <a:lin ang="0" scaled="1"/>
          </a:gradFill>
          <a:ln w="19050">
            <a:miter lim="800000"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978" name="Rectangle 42"/>
          <p:cNvSpPr>
            <a:spLocks noChangeArrowheads="1"/>
          </p:cNvSpPr>
          <p:nvPr/>
        </p:nvSpPr>
        <p:spPr bwMode="auto">
          <a:xfrm>
            <a:off x="971233" y="3932873"/>
            <a:ext cx="3149600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>
              <a:buNone/>
            </a:pPr>
            <a:r>
              <a:rPr lang="ru-RU" alt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Сокращение временного ресурса на заполнение документов</a:t>
            </a:r>
          </a:p>
        </p:txBody>
      </p:sp>
      <p:sp>
        <p:nvSpPr>
          <p:cNvPr id="39981" name="AutoShape 45"/>
          <p:cNvSpPr>
            <a:spLocks noChangeArrowheads="1"/>
          </p:cNvSpPr>
          <p:nvPr/>
        </p:nvSpPr>
        <p:spPr bwMode="gray">
          <a:xfrm>
            <a:off x="179705" y="5588953"/>
            <a:ext cx="3683000" cy="976312"/>
          </a:xfrm>
          <a:prstGeom prst="homePlate">
            <a:avLst>
              <a:gd name="adj" fmla="val 52638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40000"/>
                  <a:invGamma/>
                </a:schemeClr>
              </a:gs>
            </a:gsLst>
            <a:lin ang="0" scaled="1"/>
          </a:gradFill>
          <a:ln w="19050">
            <a:miter lim="800000"/>
          </a:ln>
          <a:effectLst/>
          <a:scene3d>
            <a:camera prst="legacyObliqueBottomLeft"/>
            <a:lightRig rig="legacyFlat3" dir="b"/>
          </a:scene3d>
          <a:sp3d extrusionH="430200" prstMaterial="legacyMetal">
            <a:bevelT w="13500" h="13500" prst="angle"/>
            <a:bevelB w="13500" h="13500" prst="angle"/>
            <a:extrusionClr>
              <a:schemeClr val="accent1"/>
            </a:extrusionClr>
            <a:contourClr>
              <a:schemeClr val="accent1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292929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9999" name="Rectangle 63"/>
          <p:cNvSpPr>
            <a:spLocks noChangeArrowheads="1"/>
          </p:cNvSpPr>
          <p:nvPr/>
        </p:nvSpPr>
        <p:spPr bwMode="auto">
          <a:xfrm>
            <a:off x="251143" y="5570220"/>
            <a:ext cx="3149600" cy="1014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/>
                    </a:gs>
                    <a:gs pos="5000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>
              <a:buNone/>
            </a:pPr>
            <a:r>
              <a:rPr lang="ru-RU" alt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Систематизация ресурсов и доступ в электронной среде</a:t>
            </a:r>
          </a:p>
        </p:txBody>
      </p:sp>
      <p:sp>
        <p:nvSpPr>
          <p:cNvPr id="40001" name="Rectangle 65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6325235" cy="1247140"/>
          </a:xfrm>
        </p:spPr>
        <p:txBody>
          <a:bodyPr/>
          <a:lstStyle/>
          <a:p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Оптимизация процесса документооборота калькулятора, бухгалтера и заведующими складами питания ДОУ.</a:t>
            </a:r>
            <a:endParaRPr lang="en-US" altLang="ru-RU" sz="2400" b="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215" y="116205"/>
            <a:ext cx="1733550" cy="1202055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2201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2"/>
          <p:cNvSpPr>
            <a:spLocks noChangeArrowheads="1"/>
          </p:cNvSpPr>
          <p:nvPr/>
        </p:nvSpPr>
        <p:spPr bwMode="auto">
          <a:xfrm>
            <a:off x="7962543" y="6176972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100" name="Замещающее содержимое 9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083935" y="2277745"/>
            <a:ext cx="1942465" cy="13646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Изображение 101"/>
          <p:cNvPicPr/>
          <p:nvPr/>
        </p:nvPicPr>
        <p:blipFill>
          <a:blip r:embed="rId5"/>
          <a:stretch>
            <a:fillRect/>
          </a:stretch>
        </p:blipFill>
        <p:spPr>
          <a:xfrm>
            <a:off x="5147945" y="3816985"/>
            <a:ext cx="1918335" cy="12477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Изображение 100"/>
          <p:cNvPicPr/>
          <p:nvPr/>
        </p:nvPicPr>
        <p:blipFill>
          <a:blip r:embed="rId6"/>
          <a:stretch>
            <a:fillRect/>
          </a:stretch>
        </p:blipFill>
        <p:spPr>
          <a:xfrm>
            <a:off x="4427855" y="5570220"/>
            <a:ext cx="1892300" cy="1204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2483485" y="1469390"/>
            <a:ext cx="46145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sz="2400" b="1" u="sng" dirty="0">
                <a:solidFill>
                  <a:srgbClr val="24AC2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Обоснование выбора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8705" y="134435"/>
            <a:ext cx="64087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ru-RU" sz="240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документооборота калькулятора, бухгалтера и заведующими складами питания ДОУ.</a:t>
            </a:r>
            <a:endParaRPr lang="ru-RU" sz="2400" i="1" dirty="0">
              <a:solidFill>
                <a:schemeClr val="tx2">
                  <a:lumMod val="2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3523" y="88836"/>
            <a:ext cx="1731243" cy="120032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2201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12"/>
          <p:cNvSpPr>
            <a:spLocks noChangeArrowheads="1"/>
          </p:cNvSpPr>
          <p:nvPr/>
        </p:nvSpPr>
        <p:spPr bwMode="auto">
          <a:xfrm>
            <a:off x="7962543" y="6176972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2"/>
                </a:solidFill>
              </a:rPr>
              <a:t>область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85266" y="1660486"/>
            <a:ext cx="6048672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Команда проекта.  Границы проекта.</a:t>
            </a:r>
            <a:r>
              <a:rPr lang="ru-RU" sz="24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ru-RU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" name="Изображение 102"/>
          <p:cNvPicPr/>
          <p:nvPr/>
        </p:nvPicPr>
        <p:blipFill>
          <a:blip r:embed="rId4"/>
          <a:stretch>
            <a:fillRect/>
          </a:stretch>
        </p:blipFill>
        <p:spPr>
          <a:xfrm>
            <a:off x="721678" y="2846843"/>
            <a:ext cx="1576070" cy="14941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4" name="Изображение 103"/>
          <p:cNvPicPr/>
          <p:nvPr/>
        </p:nvPicPr>
        <p:blipFill>
          <a:blip r:embed="rId5"/>
          <a:stretch>
            <a:fillRect/>
          </a:stretch>
        </p:blipFill>
        <p:spPr>
          <a:xfrm>
            <a:off x="422494" y="5227142"/>
            <a:ext cx="1926430" cy="1249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Изображение 104"/>
          <p:cNvPicPr/>
          <p:nvPr/>
        </p:nvPicPr>
        <p:blipFill>
          <a:blip r:embed="rId6"/>
          <a:stretch>
            <a:fillRect/>
          </a:stretch>
        </p:blipFill>
        <p:spPr>
          <a:xfrm>
            <a:off x="3915149" y="5259357"/>
            <a:ext cx="1797050" cy="12490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6" name="Изображение 105"/>
          <p:cNvPicPr/>
          <p:nvPr/>
        </p:nvPicPr>
        <p:blipFill>
          <a:blip r:embed="rId7"/>
          <a:stretch>
            <a:fillRect/>
          </a:stretch>
        </p:blipFill>
        <p:spPr>
          <a:xfrm>
            <a:off x="3680067" y="2929317"/>
            <a:ext cx="1689735" cy="14935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Изображение 107"/>
          <p:cNvPicPr/>
          <p:nvPr/>
        </p:nvPicPr>
        <p:blipFill>
          <a:blip r:embed="rId8"/>
          <a:stretch>
            <a:fillRect/>
          </a:stretch>
        </p:blipFill>
        <p:spPr>
          <a:xfrm>
            <a:off x="6752121" y="2926218"/>
            <a:ext cx="1788160" cy="14147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Стрелка вправо 1"/>
          <p:cNvSpPr/>
          <p:nvPr/>
        </p:nvSpPr>
        <p:spPr>
          <a:xfrm>
            <a:off x="2360791" y="5845810"/>
            <a:ext cx="979170" cy="485775"/>
          </a:xfrm>
          <a:prstGeom prst="rightArrow">
            <a:avLst>
              <a:gd name="adj1" fmla="val 44208"/>
              <a:gd name="adj2" fmla="val 50000"/>
            </a:avLst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273051" y="4422837"/>
            <a:ext cx="242443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бухгалтерия ДОУ №14 г. Липецка</a:t>
            </a:r>
            <a:endParaRPr lang="ru-RU" altLang="en-US" dirty="0"/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430530" y="6508402"/>
            <a:ext cx="5435600" cy="445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от заказа продуктов питания до их расходования</a:t>
            </a:r>
            <a:endParaRPr lang="ru-RU" altLang="en-US" sz="20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Текстовое поле 13"/>
          <p:cNvSpPr txBox="1"/>
          <p:nvPr/>
        </p:nvSpPr>
        <p:spPr>
          <a:xfrm>
            <a:off x="6407151" y="4399151"/>
            <a:ext cx="2759710" cy="14773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к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алькулятор 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Семёнова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Ю. В., бухгалтер </a:t>
            </a:r>
            <a:r>
              <a:rPr lang="ru-RU" dirty="0" err="1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Мицевич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 И.Е., старший </a:t>
            </a:r>
            <a:r>
              <a:rPr lang="ru-RU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воспитатель Попова И.В., </a:t>
            </a:r>
            <a:r>
              <a:rPr lang="ru-RU" dirty="0" smtClean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заведующие складами </a:t>
            </a:r>
            <a:endParaRPr lang="ru-RU" altLang="en-US" dirty="0"/>
          </a:p>
        </p:txBody>
      </p:sp>
      <p:sp>
        <p:nvSpPr>
          <p:cNvPr id="16" name="Текстовое поле 15"/>
          <p:cNvSpPr txBox="1"/>
          <p:nvPr/>
        </p:nvSpPr>
        <p:spPr>
          <a:xfrm>
            <a:off x="3391536" y="4454457"/>
            <a:ext cx="261239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заведующая ДОУ№14 г. Липецка</a:t>
            </a:r>
            <a:endParaRPr lang="ru-RU" altLang="en-US" sz="20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7" name="Текстовое поле 16"/>
          <p:cNvSpPr txBox="1"/>
          <p:nvPr/>
        </p:nvSpPr>
        <p:spPr>
          <a:xfrm>
            <a:off x="371636" y="2358214"/>
            <a:ext cx="2275205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Заказчик проекта</a:t>
            </a:r>
            <a:endParaRPr lang="ru-RU" altLang="en-US" sz="2000" b="1" u="sng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Текстовое поле 17"/>
          <p:cNvSpPr txBox="1"/>
          <p:nvPr/>
        </p:nvSpPr>
        <p:spPr>
          <a:xfrm>
            <a:off x="3449955" y="2365086"/>
            <a:ext cx="230251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Владелец проекта</a:t>
            </a:r>
            <a:endParaRPr lang="ru-RU" altLang="en-US" sz="2000" b="1" u="sng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" name="Текстовое поле 18"/>
          <p:cNvSpPr txBox="1"/>
          <p:nvPr/>
        </p:nvSpPr>
        <p:spPr>
          <a:xfrm flipH="1">
            <a:off x="6555579" y="2377111"/>
            <a:ext cx="217932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проекта</a:t>
            </a:r>
          </a:p>
        </p:txBody>
      </p:sp>
      <p:sp>
        <p:nvSpPr>
          <p:cNvPr id="20" name="Текстовое поле 19"/>
          <p:cNvSpPr txBox="1"/>
          <p:nvPr/>
        </p:nvSpPr>
        <p:spPr>
          <a:xfrm>
            <a:off x="1687691" y="5031203"/>
            <a:ext cx="232537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Границы проекта</a:t>
            </a:r>
            <a:endParaRPr lang="ru-RU" altLang="en-US" sz="2000" b="1" u="sng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3" name="WordArt 25"/>
          <p:cNvSpPr>
            <a:spLocks noChangeArrowheads="1" noChangeShapeType="1" noTextEdit="1"/>
          </p:cNvSpPr>
          <p:nvPr/>
        </p:nvSpPr>
        <p:spPr bwMode="gray">
          <a:xfrm>
            <a:off x="1017588" y="2071688"/>
            <a:ext cx="520700" cy="420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gray">
          <a:xfrm>
            <a:off x="846138" y="3516313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gray">
          <a:xfrm>
            <a:off x="3479800" y="3484563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94" name="WordArt 46"/>
          <p:cNvSpPr>
            <a:spLocks noChangeArrowheads="1" noChangeShapeType="1" noTextEdit="1"/>
          </p:cNvSpPr>
          <p:nvPr/>
        </p:nvSpPr>
        <p:spPr bwMode="gray">
          <a:xfrm>
            <a:off x="6310313" y="2019300"/>
            <a:ext cx="530225" cy="420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95" name="Rectangle 47"/>
          <p:cNvSpPr>
            <a:spLocks noGrp="1" noChangeArrowheads="1"/>
          </p:cNvSpPr>
          <p:nvPr>
            <p:ph type="title"/>
          </p:nvPr>
        </p:nvSpPr>
        <p:spPr>
          <a:xfrm>
            <a:off x="881991" y="285275"/>
            <a:ext cx="7848600" cy="798987"/>
          </a:xfrm>
        </p:spPr>
        <p:txBody>
          <a:bodyPr/>
          <a:lstStyle/>
          <a:p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документооборота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калькулятора, бухгалтера и заведующими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складами питания ДОУ.</a:t>
            </a:r>
            <a:endParaRPr lang="en-US" altLang="ru-RU" sz="2400" b="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1403649" y="1236189"/>
            <a:ext cx="64087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Карта текущего состояния процесса</a:t>
            </a:r>
            <a:endParaRPr lang="en-US" altLang="ru-RU" sz="2400" b="1" dirty="0">
              <a:solidFill>
                <a:srgbClr val="00B05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48" y="115997"/>
            <a:ext cx="1835102" cy="12723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6" name="Прямоугольник 12"/>
          <p:cNvSpPr>
            <a:spLocks noChangeArrowheads="1"/>
          </p:cNvSpPr>
          <p:nvPr/>
        </p:nvSpPr>
        <p:spPr bwMode="auto">
          <a:xfrm>
            <a:off x="7931068" y="6291101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47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939" y="6320955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2"/>
          <p:cNvGraphicFramePr>
            <a:graphicFrameLocks noGrp="1"/>
          </p:cNvGraphicFramePr>
          <p:nvPr/>
        </p:nvGraphicFramePr>
        <p:xfrm>
          <a:off x="0" y="1828033"/>
          <a:ext cx="9144000" cy="44887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395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4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18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83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876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83216">
                <a:tc gridSpan="2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Границы протекания процесса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1ч.15 мин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1ч.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ч.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мин.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 ч.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ч.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407">
                <a:tc rowSpan="3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Подразделение инициатор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Кладовщик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Приём продуктов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Отпуск продуктов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Калькулятор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 продуктов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меню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3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Бухгалтер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Контроль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Сверка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216">
                <a:tc rowSpan="5"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Документы 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Складской журнал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3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Накладные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Меню 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3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Заявка на продукты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32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Оборотно-сальдовая ведомость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Взрыв: 8 точек 3"/>
          <p:cNvSpPr/>
          <p:nvPr/>
        </p:nvSpPr>
        <p:spPr>
          <a:xfrm>
            <a:off x="3208660" y="2379119"/>
            <a:ext cx="542280" cy="554359"/>
          </a:xfrm>
          <a:prstGeom prst="irregularSeal1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4" name="Взрыв: 8 точек 13"/>
          <p:cNvSpPr/>
          <p:nvPr/>
        </p:nvSpPr>
        <p:spPr>
          <a:xfrm>
            <a:off x="4094013" y="3207383"/>
            <a:ext cx="542280" cy="554359"/>
          </a:xfrm>
          <a:prstGeom prst="irregularSeal1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Взрыв: 8 точек 14"/>
          <p:cNvSpPr/>
          <p:nvPr/>
        </p:nvSpPr>
        <p:spPr>
          <a:xfrm>
            <a:off x="5250506" y="3151820"/>
            <a:ext cx="542280" cy="554359"/>
          </a:xfrm>
          <a:prstGeom prst="irregularSeal1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6" name="Взрыв: 8 точек 15"/>
          <p:cNvSpPr/>
          <p:nvPr/>
        </p:nvSpPr>
        <p:spPr>
          <a:xfrm>
            <a:off x="6627781" y="2229644"/>
            <a:ext cx="542280" cy="554359"/>
          </a:xfrm>
          <a:prstGeom prst="irregularSeal1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7" name="Взрыв: 8 точек 16"/>
          <p:cNvSpPr/>
          <p:nvPr/>
        </p:nvSpPr>
        <p:spPr>
          <a:xfrm>
            <a:off x="8604573" y="3139230"/>
            <a:ext cx="542280" cy="554359"/>
          </a:xfrm>
          <a:prstGeom prst="irregularSeal1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8" name="Взрыв: 8 точек 17"/>
          <p:cNvSpPr/>
          <p:nvPr/>
        </p:nvSpPr>
        <p:spPr>
          <a:xfrm>
            <a:off x="7539519" y="3044152"/>
            <a:ext cx="542280" cy="554359"/>
          </a:xfrm>
          <a:prstGeom prst="irregularSeal1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" name="Блок-схема: узел 4"/>
          <p:cNvSpPr/>
          <p:nvPr/>
        </p:nvSpPr>
        <p:spPr>
          <a:xfrm>
            <a:off x="3865909" y="5432248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2644261" y="4001616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4974591" y="4979100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7290989" y="4001616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6168256" y="4988772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6168256" y="4002335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7276571" y="5937731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2644261" y="4498056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8502487" y="5971884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8" name="Блок-схема: узел 27"/>
          <p:cNvSpPr/>
          <p:nvPr/>
        </p:nvSpPr>
        <p:spPr>
          <a:xfrm>
            <a:off x="8474516" y="3986128"/>
            <a:ext cx="228104" cy="19873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endCxn id="20" idx="0"/>
          </p:cNvCxnSpPr>
          <p:nvPr/>
        </p:nvCxnSpPr>
        <p:spPr>
          <a:xfrm>
            <a:off x="2758313" y="2784003"/>
            <a:ext cx="0" cy="12176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20" idx="4"/>
            <a:endCxn id="26" idx="0"/>
          </p:cNvCxnSpPr>
          <p:nvPr/>
        </p:nvCxnSpPr>
        <p:spPr>
          <a:xfrm>
            <a:off x="2758313" y="4200352"/>
            <a:ext cx="0" cy="29770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5" idx="0"/>
          </p:cNvCxnSpPr>
          <p:nvPr/>
        </p:nvCxnSpPr>
        <p:spPr>
          <a:xfrm flipH="1">
            <a:off x="3979961" y="3342846"/>
            <a:ext cx="24790" cy="208940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21" idx="0"/>
          </p:cNvCxnSpPr>
          <p:nvPr/>
        </p:nvCxnSpPr>
        <p:spPr>
          <a:xfrm>
            <a:off x="5088643" y="3342846"/>
            <a:ext cx="0" cy="163625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6304437" y="2795104"/>
            <a:ext cx="0" cy="12065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6304436" y="4223047"/>
            <a:ext cx="1" cy="7683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endCxn id="25" idx="0"/>
          </p:cNvCxnSpPr>
          <p:nvPr/>
        </p:nvCxnSpPr>
        <p:spPr>
          <a:xfrm flipH="1">
            <a:off x="7390623" y="3761742"/>
            <a:ext cx="4651" cy="21759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>
            <a:off x="8595816" y="3776852"/>
            <a:ext cx="7904" cy="221014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Текстовое поле 15"/>
          <p:cNvSpPr txBox="1"/>
          <p:nvPr/>
        </p:nvSpPr>
        <p:spPr>
          <a:xfrm>
            <a:off x="604778" y="6407514"/>
            <a:ext cx="579158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altLang="en-US" sz="20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ВПП – 24 ч. 35мин.</a:t>
            </a:r>
            <a:endParaRPr lang="ru-RU" altLang="en-US" sz="20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3" name="WordArt 25"/>
          <p:cNvSpPr>
            <a:spLocks noChangeArrowheads="1" noChangeShapeType="1" noTextEdit="1"/>
          </p:cNvSpPr>
          <p:nvPr/>
        </p:nvSpPr>
        <p:spPr bwMode="gray">
          <a:xfrm>
            <a:off x="1017588" y="2071688"/>
            <a:ext cx="520700" cy="420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gray">
          <a:xfrm>
            <a:off x="846138" y="3516313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gray">
          <a:xfrm>
            <a:off x="3479800" y="3484563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94" name="WordArt 46"/>
          <p:cNvSpPr>
            <a:spLocks noChangeArrowheads="1" noChangeShapeType="1" noTextEdit="1"/>
          </p:cNvSpPr>
          <p:nvPr/>
        </p:nvSpPr>
        <p:spPr bwMode="gray">
          <a:xfrm>
            <a:off x="6310313" y="2019300"/>
            <a:ext cx="530225" cy="420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95" name="Rectangle 47"/>
          <p:cNvSpPr>
            <a:spLocks noGrp="1" noChangeArrowheads="1"/>
          </p:cNvSpPr>
          <p:nvPr>
            <p:ph type="title"/>
          </p:nvPr>
        </p:nvSpPr>
        <p:spPr>
          <a:xfrm>
            <a:off x="881991" y="285275"/>
            <a:ext cx="7848600" cy="798987"/>
          </a:xfrm>
        </p:spPr>
        <p:txBody>
          <a:bodyPr/>
          <a:lstStyle/>
          <a:p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документооборота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калькулятора, бухгалтера и заведующими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складами питания ДОУ.</a:t>
            </a:r>
            <a:endParaRPr lang="en-US" altLang="ru-RU" sz="2400" b="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2016671" y="1236189"/>
            <a:ext cx="4572000" cy="460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Пирамида проблем</a:t>
            </a:r>
            <a:endParaRPr lang="en-US" altLang="ru-RU" sz="2400" b="1" dirty="0">
              <a:solidFill>
                <a:srgbClr val="00B05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48" y="115997"/>
            <a:ext cx="1835102" cy="12723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6" name="Прямоугольник 12"/>
          <p:cNvSpPr>
            <a:spLocks noChangeArrowheads="1"/>
          </p:cNvSpPr>
          <p:nvPr/>
        </p:nvSpPr>
        <p:spPr bwMode="auto">
          <a:xfrm>
            <a:off x="7962543" y="6176972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47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6202201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/>
        </p:nvGraphicFramePr>
        <p:xfrm>
          <a:off x="-450986" y="1662650"/>
          <a:ext cx="10009112" cy="4582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Взрыв: 8 точек 11"/>
          <p:cNvSpPr/>
          <p:nvPr/>
        </p:nvSpPr>
        <p:spPr>
          <a:xfrm>
            <a:off x="3800843" y="1960403"/>
            <a:ext cx="810914" cy="959170"/>
          </a:xfrm>
          <a:prstGeom prst="irregularSeal1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Взрыв: 8 точек 12"/>
          <p:cNvSpPr/>
          <p:nvPr/>
        </p:nvSpPr>
        <p:spPr>
          <a:xfrm>
            <a:off x="6526662" y="2629716"/>
            <a:ext cx="853650" cy="886597"/>
          </a:xfrm>
          <a:prstGeom prst="irregularSeal1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Взрыв: 8 точек 13"/>
          <p:cNvSpPr/>
          <p:nvPr/>
        </p:nvSpPr>
        <p:spPr>
          <a:xfrm>
            <a:off x="3669130" y="3636605"/>
            <a:ext cx="853650" cy="1012493"/>
          </a:xfrm>
          <a:prstGeom prst="irregularSeal1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Взрыв: 8 точек 14"/>
          <p:cNvSpPr/>
          <p:nvPr/>
        </p:nvSpPr>
        <p:spPr>
          <a:xfrm>
            <a:off x="6391878" y="5296899"/>
            <a:ext cx="853649" cy="993195"/>
          </a:xfrm>
          <a:prstGeom prst="irregularSeal1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3" name="WordArt 25"/>
          <p:cNvSpPr>
            <a:spLocks noChangeArrowheads="1" noChangeShapeType="1" noTextEdit="1"/>
          </p:cNvSpPr>
          <p:nvPr/>
        </p:nvSpPr>
        <p:spPr bwMode="gray">
          <a:xfrm>
            <a:off x="1017588" y="2071688"/>
            <a:ext cx="520700" cy="420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gray">
          <a:xfrm>
            <a:off x="846138" y="3516313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gray">
          <a:xfrm>
            <a:off x="3479800" y="3484563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94" name="WordArt 46"/>
          <p:cNvSpPr>
            <a:spLocks noChangeArrowheads="1" noChangeShapeType="1" noTextEdit="1"/>
          </p:cNvSpPr>
          <p:nvPr/>
        </p:nvSpPr>
        <p:spPr bwMode="gray">
          <a:xfrm>
            <a:off x="6310313" y="2019300"/>
            <a:ext cx="530225" cy="420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95" name="Rectangle 47"/>
          <p:cNvSpPr>
            <a:spLocks noGrp="1" noChangeArrowheads="1"/>
          </p:cNvSpPr>
          <p:nvPr>
            <p:ph type="title"/>
          </p:nvPr>
        </p:nvSpPr>
        <p:spPr>
          <a:xfrm>
            <a:off x="881991" y="285275"/>
            <a:ext cx="7848600" cy="798987"/>
          </a:xfrm>
        </p:spPr>
        <p:txBody>
          <a:bodyPr/>
          <a:lstStyle/>
          <a:p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документооборота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калькулятора, бухгалтера и заведующими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складами питания ДОУ.</a:t>
            </a:r>
            <a:endParaRPr lang="en-US" altLang="ru-RU" sz="2400" b="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1403647" y="1157501"/>
            <a:ext cx="598693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 </a:t>
            </a:r>
            <a:r>
              <a:rPr lang="ru-RU" alt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«Почему</a:t>
            </a:r>
            <a:r>
              <a:rPr lang="ru-RU" altLang="ru-RU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?» работы заведующими складами </a:t>
            </a:r>
            <a:endParaRPr lang="en-US" altLang="ru-RU" sz="2400" b="1" dirty="0">
              <a:solidFill>
                <a:srgbClr val="00B05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48" y="115997"/>
            <a:ext cx="1835102" cy="12723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6" name="Прямоугольник 12"/>
          <p:cNvSpPr>
            <a:spLocks noChangeArrowheads="1"/>
          </p:cNvSpPr>
          <p:nvPr/>
        </p:nvSpPr>
        <p:spPr bwMode="auto">
          <a:xfrm>
            <a:off x="7986891" y="6320955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47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48" y="6320955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91895101"/>
              </p:ext>
            </p:extLst>
          </p:nvPr>
        </p:nvGraphicFramePr>
        <p:xfrm>
          <a:off x="1522096" y="2041180"/>
          <a:ext cx="6096000" cy="458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818F608-0E8B-4602-8F08-44FB9D7EB900}"/>
              </a:ext>
            </a:extLst>
          </p:cNvPr>
          <p:cNvSpPr txBox="1"/>
          <p:nvPr/>
        </p:nvSpPr>
        <p:spPr>
          <a:xfrm>
            <a:off x="2800295" y="6455163"/>
            <a:ext cx="4590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Установка систем</a:t>
            </a:r>
            <a:r>
              <a:rPr lang="ru-RU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ы «1 С питание»</a:t>
            </a:r>
            <a:endParaRPr lang="ru-RU" altLang="en-US" sz="18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1399171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3" name="WordArt 25"/>
          <p:cNvSpPr>
            <a:spLocks noChangeArrowheads="1" noChangeShapeType="1" noTextEdit="1"/>
          </p:cNvSpPr>
          <p:nvPr/>
        </p:nvSpPr>
        <p:spPr bwMode="gray">
          <a:xfrm>
            <a:off x="1017588" y="2071688"/>
            <a:ext cx="520700" cy="420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gray">
          <a:xfrm>
            <a:off x="846138" y="3516313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gray">
          <a:xfrm>
            <a:off x="3479800" y="3484563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94" name="WordArt 46"/>
          <p:cNvSpPr>
            <a:spLocks noChangeArrowheads="1" noChangeShapeType="1" noTextEdit="1"/>
          </p:cNvSpPr>
          <p:nvPr/>
        </p:nvSpPr>
        <p:spPr bwMode="gray">
          <a:xfrm>
            <a:off x="6310313" y="2019300"/>
            <a:ext cx="530225" cy="420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95" name="Rectangle 47"/>
          <p:cNvSpPr>
            <a:spLocks noGrp="1" noChangeArrowheads="1"/>
          </p:cNvSpPr>
          <p:nvPr>
            <p:ph type="title"/>
          </p:nvPr>
        </p:nvSpPr>
        <p:spPr>
          <a:xfrm>
            <a:off x="881991" y="285275"/>
            <a:ext cx="7848600" cy="798987"/>
          </a:xfrm>
        </p:spPr>
        <p:txBody>
          <a:bodyPr/>
          <a:lstStyle/>
          <a:p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документооборота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калькулятора, бухгалтера и заведующими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складами питания ДОУ.</a:t>
            </a:r>
            <a:endParaRPr lang="en-US" altLang="ru-RU" sz="2400" b="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1185720" y="1240691"/>
            <a:ext cx="6768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 </a:t>
            </a:r>
            <a:r>
              <a:rPr lang="ru-RU" alt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«Почему</a:t>
            </a:r>
            <a:r>
              <a:rPr lang="ru-RU" altLang="ru-RU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?» работы калькулятора </a:t>
            </a:r>
            <a:endParaRPr lang="en-US" altLang="ru-RU" sz="2400" b="1" dirty="0">
              <a:solidFill>
                <a:srgbClr val="00B05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48" y="115997"/>
            <a:ext cx="1835102" cy="12723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6" name="Прямоугольник 12"/>
          <p:cNvSpPr>
            <a:spLocks noChangeArrowheads="1"/>
          </p:cNvSpPr>
          <p:nvPr/>
        </p:nvSpPr>
        <p:spPr bwMode="auto">
          <a:xfrm>
            <a:off x="7986891" y="6320955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47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48" y="6320955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044894961"/>
              </p:ext>
            </p:extLst>
          </p:nvPr>
        </p:nvGraphicFramePr>
        <p:xfrm>
          <a:off x="1522096" y="2041180"/>
          <a:ext cx="6096000" cy="458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818F608-0E8B-4602-8F08-44FB9D7EB900}"/>
              </a:ext>
            </a:extLst>
          </p:cNvPr>
          <p:cNvSpPr txBox="1"/>
          <p:nvPr/>
        </p:nvSpPr>
        <p:spPr>
          <a:xfrm>
            <a:off x="2800295" y="6455163"/>
            <a:ext cx="4590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Установка систем</a:t>
            </a:r>
            <a:r>
              <a:rPr lang="ru-RU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ы «1 С питание»</a:t>
            </a:r>
            <a:endParaRPr lang="ru-RU" altLang="en-US" sz="18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398753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73" name="WordArt 25"/>
          <p:cNvSpPr>
            <a:spLocks noChangeArrowheads="1" noChangeShapeType="1" noTextEdit="1"/>
          </p:cNvSpPr>
          <p:nvPr/>
        </p:nvSpPr>
        <p:spPr bwMode="gray">
          <a:xfrm>
            <a:off x="1017588" y="2071688"/>
            <a:ext cx="520700" cy="4206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gray">
          <a:xfrm>
            <a:off x="846138" y="3516313"/>
            <a:ext cx="1916112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gray">
          <a:xfrm>
            <a:off x="3479800" y="3484563"/>
            <a:ext cx="1916113" cy="0"/>
          </a:xfrm>
          <a:prstGeom prst="line">
            <a:avLst/>
          </a:prstGeom>
          <a:noFill/>
          <a:ln w="12700" cap="rnd">
            <a:solidFill>
              <a:srgbClr val="FFFFFF">
                <a:alpha val="50000"/>
              </a:srgbClr>
            </a:solidFill>
            <a:prstDash val="sysDot"/>
            <a:round/>
          </a:ln>
          <a:effectLst>
            <a:outerShdw dist="28398" dir="20006097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3294" name="WordArt 46"/>
          <p:cNvSpPr>
            <a:spLocks noChangeArrowheads="1" noChangeShapeType="1" noTextEdit="1"/>
          </p:cNvSpPr>
          <p:nvPr/>
        </p:nvSpPr>
        <p:spPr bwMode="gray">
          <a:xfrm>
            <a:off x="6310313" y="2019300"/>
            <a:ext cx="530225" cy="4206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>
              <a:solidFill>
                <a:srgbClr val="FCFCFC">
                  <a:alpha val="60001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53295" name="Rectangle 47"/>
          <p:cNvSpPr>
            <a:spLocks noGrp="1" noChangeArrowheads="1"/>
          </p:cNvSpPr>
          <p:nvPr>
            <p:ph type="title"/>
          </p:nvPr>
        </p:nvSpPr>
        <p:spPr>
          <a:xfrm>
            <a:off x="881991" y="285275"/>
            <a:ext cx="7848600" cy="798987"/>
          </a:xfrm>
        </p:spPr>
        <p:txBody>
          <a:bodyPr/>
          <a:lstStyle/>
          <a:p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документооборота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калькулятора, бухгалтера и заведующими </a:t>
            </a:r>
            <a:b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0" i="1" dirty="0">
                <a:solidFill>
                  <a:schemeClr val="tx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складами питания ДОУ.</a:t>
            </a:r>
            <a:endParaRPr lang="en-US" altLang="ru-RU" sz="2400" b="0" i="1" dirty="0"/>
          </a:p>
        </p:txBody>
      </p:sp>
      <p:sp>
        <p:nvSpPr>
          <p:cNvPr id="51" name="TextBox 50"/>
          <p:cNvSpPr txBox="1"/>
          <p:nvPr/>
        </p:nvSpPr>
        <p:spPr>
          <a:xfrm>
            <a:off x="1185720" y="1240691"/>
            <a:ext cx="676875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 </a:t>
            </a:r>
            <a:r>
              <a:rPr lang="ru-RU" altLang="ru-RU" sz="24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«Почему</a:t>
            </a:r>
            <a:r>
              <a:rPr lang="ru-RU" altLang="ru-RU" sz="2400" b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?» работы бухгалтера </a:t>
            </a:r>
            <a:endParaRPr lang="en-US" altLang="ru-RU" sz="2400" b="1" dirty="0">
              <a:solidFill>
                <a:srgbClr val="00B05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48" y="115997"/>
            <a:ext cx="1835102" cy="127233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6" name="Прямоугольник 12"/>
          <p:cNvSpPr>
            <a:spLocks noChangeArrowheads="1"/>
          </p:cNvSpPr>
          <p:nvPr/>
        </p:nvSpPr>
        <p:spPr bwMode="auto">
          <a:xfrm>
            <a:off x="7986891" y="6320955"/>
            <a:ext cx="1089945" cy="553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1500" dirty="0">
                <a:solidFill>
                  <a:schemeClr val="accent2"/>
                </a:solidFill>
              </a:rPr>
              <a:t>Липецкая </a:t>
            </a:r>
          </a:p>
          <a:p>
            <a:r>
              <a:rPr lang="ru-RU" altLang="ru-RU" sz="1500" dirty="0">
                <a:solidFill>
                  <a:schemeClr val="accent2"/>
                </a:solidFill>
              </a:rPr>
              <a:t>область</a:t>
            </a:r>
          </a:p>
        </p:txBody>
      </p:sp>
      <p:pic>
        <p:nvPicPr>
          <p:cNvPr id="47" name="Picture 2" descr="C:\Users\User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48" y="6320955"/>
            <a:ext cx="452670" cy="50354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11130169"/>
              </p:ext>
            </p:extLst>
          </p:nvPr>
        </p:nvGraphicFramePr>
        <p:xfrm>
          <a:off x="1522096" y="2041180"/>
          <a:ext cx="6096000" cy="45892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818F608-0E8B-4602-8F08-44FB9D7EB900}"/>
              </a:ext>
            </a:extLst>
          </p:cNvPr>
          <p:cNvSpPr txBox="1"/>
          <p:nvPr/>
        </p:nvSpPr>
        <p:spPr>
          <a:xfrm>
            <a:off x="2800295" y="6455163"/>
            <a:ext cx="45902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altLang="en-US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Установка систем</a:t>
            </a:r>
            <a:r>
              <a:rPr lang="ru-RU" altLang="en-US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+mn-ea"/>
              </a:rPr>
              <a:t>ы «1 С питание»</a:t>
            </a:r>
            <a:endParaRPr lang="ru-RU" altLang="en-US" sz="1800" dirty="0">
              <a:solidFill>
                <a:schemeClr val="accent4">
                  <a:lumMod val="1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119863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Тема Office 2">
      <a:dk1>
        <a:srgbClr val="969696"/>
      </a:dk1>
      <a:lt1>
        <a:srgbClr val="FFFFFF"/>
      </a:lt1>
      <a:dk2>
        <a:srgbClr val="596909"/>
      </a:dk2>
      <a:lt2>
        <a:srgbClr val="C6FAB4"/>
      </a:lt2>
      <a:accent1>
        <a:srgbClr val="4AADB2"/>
      </a:accent1>
      <a:accent2>
        <a:srgbClr val="E0AD2E"/>
      </a:accent2>
      <a:accent3>
        <a:srgbClr val="B5B9AA"/>
      </a:accent3>
      <a:accent4>
        <a:srgbClr val="DADADA"/>
      </a:accent4>
      <a:accent5>
        <a:srgbClr val="B1D3D5"/>
      </a:accent5>
      <a:accent6>
        <a:srgbClr val="CB9C29"/>
      </a:accent6>
      <a:hlink>
        <a:srgbClr val="72CC4E"/>
      </a:hlink>
      <a:folHlink>
        <a:srgbClr val="E29734"/>
      </a:folHlink>
    </a:clrScheme>
    <a:fontScheme name="Тема Office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Тема Office 1">
        <a:dk1>
          <a:srgbClr val="969696"/>
        </a:dk1>
        <a:lt1>
          <a:srgbClr val="FFFFFF"/>
        </a:lt1>
        <a:dk2>
          <a:srgbClr val="3F1F53"/>
        </a:dk2>
        <a:lt2>
          <a:srgbClr val="F3CC9D"/>
        </a:lt2>
        <a:accent1>
          <a:srgbClr val="557FE7"/>
        </a:accent1>
        <a:accent2>
          <a:srgbClr val="EB6363"/>
        </a:accent2>
        <a:accent3>
          <a:srgbClr val="AFABB3"/>
        </a:accent3>
        <a:accent4>
          <a:srgbClr val="DADADA"/>
        </a:accent4>
        <a:accent5>
          <a:srgbClr val="B4C0F1"/>
        </a:accent5>
        <a:accent6>
          <a:srgbClr val="D55959"/>
        </a:accent6>
        <a:hlink>
          <a:srgbClr val="9351C9"/>
        </a:hlink>
        <a:folHlink>
          <a:srgbClr val="3EB2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969696"/>
        </a:dk1>
        <a:lt1>
          <a:srgbClr val="FFFFFF"/>
        </a:lt1>
        <a:dk2>
          <a:srgbClr val="596909"/>
        </a:dk2>
        <a:lt2>
          <a:srgbClr val="C6FAB4"/>
        </a:lt2>
        <a:accent1>
          <a:srgbClr val="4AADB2"/>
        </a:accent1>
        <a:accent2>
          <a:srgbClr val="E0AD2E"/>
        </a:accent2>
        <a:accent3>
          <a:srgbClr val="B5B9AA"/>
        </a:accent3>
        <a:accent4>
          <a:srgbClr val="DADADA"/>
        </a:accent4>
        <a:accent5>
          <a:srgbClr val="B1D3D5"/>
        </a:accent5>
        <a:accent6>
          <a:srgbClr val="CB9C29"/>
        </a:accent6>
        <a:hlink>
          <a:srgbClr val="72CC4E"/>
        </a:hlink>
        <a:folHlink>
          <a:srgbClr val="E297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969696"/>
        </a:dk1>
        <a:lt1>
          <a:srgbClr val="FFFFFF"/>
        </a:lt1>
        <a:dk2>
          <a:srgbClr val="5E1400"/>
        </a:dk2>
        <a:lt2>
          <a:srgbClr val="EFD3A1"/>
        </a:lt2>
        <a:accent1>
          <a:srgbClr val="1AC1E2"/>
        </a:accent1>
        <a:accent2>
          <a:srgbClr val="43A98E"/>
        </a:accent2>
        <a:accent3>
          <a:srgbClr val="B6AAAA"/>
        </a:accent3>
        <a:accent4>
          <a:srgbClr val="DADADA"/>
        </a:accent4>
        <a:accent5>
          <a:srgbClr val="ABDDEE"/>
        </a:accent5>
        <a:accent6>
          <a:srgbClr val="3C9980"/>
        </a:accent6>
        <a:hlink>
          <a:srgbClr val="D8A642"/>
        </a:hlink>
        <a:folHlink>
          <a:srgbClr val="B3703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436TGp_biz_dark_ani</Template>
  <TotalTime>258</TotalTime>
  <Words>851</Words>
  <Application>Microsoft Office PowerPoint</Application>
  <PresentationFormat>Экран (4:3)</PresentationFormat>
  <Paragraphs>265</Paragraphs>
  <Slides>20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Calibri</vt:lpstr>
      <vt:lpstr>Times New Roman</vt:lpstr>
      <vt:lpstr>Verdana</vt:lpstr>
      <vt:lpstr>Wingdings</vt:lpstr>
      <vt:lpstr>Тема Office</vt:lpstr>
      <vt:lpstr>Document</vt:lpstr>
      <vt:lpstr>ДОУ № 14 г. Липецка </vt:lpstr>
      <vt:lpstr>Презентация PowerPoint</vt:lpstr>
      <vt:lpstr>Оптимизация процесса документооборота калькулятора, бухгалтера и заведующими складами питания ДОУ.</vt:lpstr>
      <vt:lpstr>Презентация PowerPoint</vt:lpstr>
      <vt:lpstr>Оптимизация процесса документооборота  калькулятора, бухгалтера и заведующими  складами питания ДОУ.</vt:lpstr>
      <vt:lpstr>Оптимизация процесса документооборота  калькулятора, бухгалтера и заведующими  складами питания ДОУ.</vt:lpstr>
      <vt:lpstr>Оптимизация процесса документооборота  калькулятора, бухгалтера и заведующими  складами питания ДОУ.</vt:lpstr>
      <vt:lpstr>Оптимизация процесса документооборота  калькулятора, бухгалтера и заведующими  складами питания ДОУ.</vt:lpstr>
      <vt:lpstr>Оптимизация процесса документооборота  калькулятора, бухгалтера и заведующими  складами питания ДОУ.</vt:lpstr>
      <vt:lpstr>Оптимизация процесса документооборота  калькулятора, бухгалтера и заведующими  складами питания ДОУ.</vt:lpstr>
      <vt:lpstr>Оптимизация процесса документооборота  калькулятора, бухгалтера и заведующими  складами питания ДОУ.</vt:lpstr>
      <vt:lpstr>Оптимизация процесса документооборота  калькулятора, бухгалтера и заведующими  складами питания ДОУ.</vt:lpstr>
      <vt:lpstr>Оптимизация процесса документооборота  калькулятора, бухгалтера и заведующими  складами питания ДОУ.</vt:lpstr>
      <vt:lpstr>Оптимизация процесса документооборота  калькулятора, бухгалтера и заведующими  складами питания ДОУ.</vt:lpstr>
      <vt:lpstr>Оптимизация процесса документооборота  калькулятора, бухгалтера и заведующими  складами питания ДОУ.</vt:lpstr>
      <vt:lpstr>Оптимизация процесса документооборота  калькулятора, бухгалтера и заведующими  складами питания ДОУ.</vt:lpstr>
      <vt:lpstr>Оптимизация процесса документооборота  калькулятора, бухгалтера и заведующими  складами питания ДОУ.</vt:lpstr>
      <vt:lpstr>Презентация PowerPoint</vt:lpstr>
      <vt:lpstr>Оптимизация процесса документооборота  калькулятора, бухгалтера и заведующими  складами питания ДОУ.</vt:lpstr>
      <vt:lpstr>ДОУ № 14 г. Липецка </vt:lpstr>
    </vt:vector>
  </TitlesOfParts>
  <Company>Guild Design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ДОУ № 14 г. Липецка </dc:title>
  <dc:creator>user</dc:creator>
  <cp:lastModifiedBy>User</cp:lastModifiedBy>
  <cp:revision>30</cp:revision>
  <dcterms:created xsi:type="dcterms:W3CDTF">2022-03-23T06:34:00Z</dcterms:created>
  <dcterms:modified xsi:type="dcterms:W3CDTF">2022-09-13T08:58:59Z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82F059B7831D4AE2AAAB183B15FAC5B3</vt:lpwstr>
  </property>
  <property fmtid="{D5CDD505-2E9C-101B-9397-08002B2CF9AE}" pid="3" name="KSOProductBuildVer">
    <vt:lpwstr>1049-11.2.0.11074</vt:lpwstr>
  </property>
</Properties>
</file>