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10">
  <p:sldMasterIdLst>
    <p:sldMasterId id="2147483648" r:id="rId1"/>
    <p:sldMasterId id="2147483660" r:id="rId2"/>
  </p:sldMasterIdLst>
  <p:notesMasterIdLst>
    <p:notesMasterId r:id="rId26"/>
  </p:notesMasterIdLst>
  <p:sldIdLst>
    <p:sldId id="377" r:id="rId3"/>
    <p:sldId id="434" r:id="rId4"/>
    <p:sldId id="321" r:id="rId5"/>
    <p:sldId id="323" r:id="rId6"/>
    <p:sldId id="336" r:id="rId7"/>
    <p:sldId id="322" r:id="rId8"/>
    <p:sldId id="298" r:id="rId9"/>
    <p:sldId id="429" r:id="rId10"/>
    <p:sldId id="362" r:id="rId11"/>
    <p:sldId id="347" r:id="rId12"/>
    <p:sldId id="427" r:id="rId13"/>
    <p:sldId id="430" r:id="rId14"/>
    <p:sldId id="262" r:id="rId15"/>
    <p:sldId id="365" r:id="rId16"/>
    <p:sldId id="366" r:id="rId17"/>
    <p:sldId id="373" r:id="rId18"/>
    <p:sldId id="367" r:id="rId19"/>
    <p:sldId id="372" r:id="rId20"/>
    <p:sldId id="370" r:id="rId21"/>
    <p:sldId id="433" r:id="rId22"/>
    <p:sldId id="432" r:id="rId23"/>
    <p:sldId id="379" r:id="rId24"/>
    <p:sldId id="325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BB7"/>
    <a:srgbClr val="43DD90"/>
    <a:srgbClr val="4DD353"/>
    <a:srgbClr val="008000"/>
    <a:srgbClr val="3BEA04"/>
    <a:srgbClr val="EFB85F"/>
    <a:srgbClr val="008069"/>
    <a:srgbClr val="FFFFFF"/>
    <a:srgbClr val="69E18E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8"/>
    <p:restoredTop sz="94660"/>
  </p:normalViewPr>
  <p:slideViewPr>
    <p:cSldViewPr showGuides="1">
      <p:cViewPr varScale="1">
        <p:scale>
          <a:sx n="109" d="100"/>
          <a:sy n="109" d="100"/>
        </p:scale>
        <p:origin x="606" y="108"/>
      </p:cViewPr>
      <p:guideLst>
        <p:guide orient="horz" pos="2160"/>
        <p:guide pos="39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участия детей в конкурсах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0-42BA-AEDE-CB8D26BA52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4 года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0-42BA-AEDE-CB8D26BA52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 лет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17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0-42BA-AEDE-CB8D26BA526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6-8 лет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39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A0-42BA-AEDE-CB8D26BA5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837224"/>
        <c:axId val="157835656"/>
      </c:barChart>
      <c:catAx>
        <c:axId val="15783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835656"/>
        <c:crosses val="autoZero"/>
        <c:auto val="1"/>
        <c:lblAlgn val="ctr"/>
        <c:lblOffset val="100"/>
        <c:noMultiLvlLbl val="0"/>
      </c:catAx>
      <c:valAx>
        <c:axId val="15783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837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вовлечения родителей и законных представителей в процесс развития детской одарённости.</a:t>
            </a:r>
            <a:endParaRPr lang="ru-RU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вовлеченные в процесс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E-4C7E-A727-EBE8830D02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невовлечённые в процесс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2021-2022 уч.г.</c:v>
                </c:pt>
                <c:pt idx="1">
                  <c:v>2022-2023 уч.г.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76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E-4C7E-A727-EBE8830D0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595808"/>
        <c:axId val="338596200"/>
      </c:barChart>
      <c:catAx>
        <c:axId val="33859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596200"/>
        <c:crosses val="autoZero"/>
        <c:auto val="1"/>
        <c:lblAlgn val="ctr"/>
        <c:lblOffset val="100"/>
        <c:noMultiLvlLbl val="0"/>
      </c:catAx>
      <c:valAx>
        <c:axId val="338596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59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01EC8-6224-4DBA-BCC6-2BFD295FCF73}" type="doc">
      <dgm:prSet loTypeId="urn:microsoft.com/office/officeart/2005/8/layout/pyramid1#1" loCatId="pyramid" qsTypeId="urn:microsoft.com/office/officeart/2005/8/quickstyle/simple1#1" qsCatId="simple" csTypeId="urn:microsoft.com/office/officeart/2005/8/colors/accent1_2#1" csCatId="accent1" phldr="1"/>
      <dgm:spPr/>
    </dgm:pt>
    <dgm:pt modelId="{CF6EF1AE-1BBB-4CFE-9324-E1D3A5040BE8}">
      <dgm:prSet phldrT="[Текст]" custT="1"/>
      <dgm:spPr>
        <a:solidFill>
          <a:srgbClr val="EFB85F">
            <a:alpha val="72000"/>
          </a:srgbClr>
        </a:solidFill>
      </dgm:spPr>
      <dgm:t>
        <a:bodyPr/>
        <a:lstStyle/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gm:t>
    </dgm:pt>
    <dgm:pt modelId="{B4B2045F-5388-42B4-B70D-6044CCD2A4BF}" type="parTrans" cxnId="{1F332B90-1171-460A-BD06-930641BF8EAA}">
      <dgm:prSet/>
      <dgm:spPr/>
      <dgm:t>
        <a:bodyPr/>
        <a:lstStyle/>
        <a:p>
          <a:endParaRPr lang="ru-RU"/>
        </a:p>
      </dgm:t>
    </dgm:pt>
    <dgm:pt modelId="{CCC381CD-FB24-4D80-BDCB-82A6AC136EB3}" type="sibTrans" cxnId="{1F332B90-1171-460A-BD06-930641BF8EAA}">
      <dgm:prSet/>
      <dgm:spPr/>
      <dgm:t>
        <a:bodyPr/>
        <a:lstStyle/>
        <a:p>
          <a:endParaRPr lang="ru-RU"/>
        </a:p>
      </dgm:t>
    </dgm:pt>
    <dgm:pt modelId="{59E9B003-D8D9-4AF2-B7B4-ABE863EFB40B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</a:p>
      </dgm:t>
    </dgm:pt>
    <dgm:pt modelId="{16902636-B9A3-404A-ABB8-90E10AD95B5D}" type="parTrans" cxnId="{6596A717-05AC-434E-B79A-3E60FC40B8E2}">
      <dgm:prSet/>
      <dgm:spPr/>
      <dgm:t>
        <a:bodyPr/>
        <a:lstStyle/>
        <a:p>
          <a:endParaRPr lang="ru-RU"/>
        </a:p>
      </dgm:t>
    </dgm:pt>
    <dgm:pt modelId="{578F2CE4-758C-4CBF-B9F7-7742FD603DB1}" type="sibTrans" cxnId="{6596A717-05AC-434E-B79A-3E60FC40B8E2}">
      <dgm:prSet/>
      <dgm:spPr/>
      <dgm:t>
        <a:bodyPr/>
        <a:lstStyle/>
        <a:p>
          <a:endParaRPr lang="ru-RU"/>
        </a:p>
      </dgm:t>
    </dgm:pt>
    <dgm:pt modelId="{0217FE4A-B65E-4384-ACCB-2A247EE8D325}">
      <dgm:prSet phldrT="[Текст]" custT="1"/>
      <dgm:spPr>
        <a:solidFill>
          <a:srgbClr val="43DD90"/>
        </a:solidFill>
      </dgm:spPr>
      <dgm:t>
        <a:bodyPr/>
        <a:lstStyle/>
        <a:p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</a:p>
      </dgm:t>
    </dgm:pt>
    <dgm:pt modelId="{2D30D3C8-BEEE-4900-A24B-0325B7B5E5D1}" type="parTrans" cxnId="{F61165FF-D62D-4499-BE39-4237E3E3AB20}">
      <dgm:prSet/>
      <dgm:spPr/>
      <dgm:t>
        <a:bodyPr/>
        <a:lstStyle/>
        <a:p>
          <a:endParaRPr lang="ru-RU"/>
        </a:p>
      </dgm:t>
    </dgm:pt>
    <dgm:pt modelId="{23617C4C-0257-4E56-980A-5D96DAE7EC67}" type="sibTrans" cxnId="{F61165FF-D62D-4499-BE39-4237E3E3AB20}">
      <dgm:prSet/>
      <dgm:spPr/>
      <dgm:t>
        <a:bodyPr/>
        <a:lstStyle/>
        <a:p>
          <a:endParaRPr lang="ru-RU"/>
        </a:p>
      </dgm:t>
    </dgm:pt>
    <dgm:pt modelId="{D7D1DA28-1D32-4DCC-8DC1-132D251164A2}" type="pres">
      <dgm:prSet presAssocID="{66201EC8-6224-4DBA-BCC6-2BFD295FCF73}" presName="Name0" presStyleCnt="0">
        <dgm:presLayoutVars>
          <dgm:dir/>
          <dgm:animLvl val="lvl"/>
          <dgm:resizeHandles val="exact"/>
        </dgm:presLayoutVars>
      </dgm:prSet>
      <dgm:spPr/>
    </dgm:pt>
    <dgm:pt modelId="{4E3CD7DD-9A9B-4EE4-812F-382061585591}" type="pres">
      <dgm:prSet presAssocID="{CF6EF1AE-1BBB-4CFE-9324-E1D3A5040BE8}" presName="Name8" presStyleCnt="0"/>
      <dgm:spPr/>
    </dgm:pt>
    <dgm:pt modelId="{5F8CAC44-B6DE-4007-8FE2-07916FDE8F03}" type="pres">
      <dgm:prSet presAssocID="{CF6EF1AE-1BBB-4CFE-9324-E1D3A5040BE8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A2072-434D-47C0-BEBD-C77323F0C1BA}" type="pres">
      <dgm:prSet presAssocID="{CF6EF1AE-1BBB-4CFE-9324-E1D3A5040BE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846D1-145D-492C-93D1-EF8B24757E30}" type="pres">
      <dgm:prSet presAssocID="{59E9B003-D8D9-4AF2-B7B4-ABE863EFB40B}" presName="Name8" presStyleCnt="0"/>
      <dgm:spPr/>
    </dgm:pt>
    <dgm:pt modelId="{E103CAB4-E5DC-44AE-9402-21283320A2F8}" type="pres">
      <dgm:prSet presAssocID="{59E9B003-D8D9-4AF2-B7B4-ABE863EFB40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5791B-1039-4511-9B3B-353208EBD0C2}" type="pres">
      <dgm:prSet presAssocID="{59E9B003-D8D9-4AF2-B7B4-ABE863EFB40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9664D-28D5-4FC9-B6F9-1F05A7AB0798}" type="pres">
      <dgm:prSet presAssocID="{0217FE4A-B65E-4384-ACCB-2A247EE8D325}" presName="Name8" presStyleCnt="0"/>
      <dgm:spPr/>
    </dgm:pt>
    <dgm:pt modelId="{A96142D5-8AE0-492E-881B-5A44D88882F0}" type="pres">
      <dgm:prSet presAssocID="{0217FE4A-B65E-4384-ACCB-2A247EE8D325}" presName="level" presStyleLbl="node1" presStyleIdx="2" presStyleCnt="3" custLinFactNeighborX="-77" custLinFactNeighborY="1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3A1A-9237-4ADA-9545-A63C7A14FB37}" type="pres">
      <dgm:prSet presAssocID="{0217FE4A-B65E-4384-ACCB-2A247EE8D32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E38489-EB96-4083-889F-2AF225899BCA}" type="presOf" srcId="{CF6EF1AE-1BBB-4CFE-9324-E1D3A5040BE8}" destId="{E7DA2072-434D-47C0-BEBD-C77323F0C1BA}" srcOrd="1" destOrd="0" presId="urn:microsoft.com/office/officeart/2005/8/layout/pyramid1#1"/>
    <dgm:cxn modelId="{F61165FF-D62D-4499-BE39-4237E3E3AB20}" srcId="{66201EC8-6224-4DBA-BCC6-2BFD295FCF73}" destId="{0217FE4A-B65E-4384-ACCB-2A247EE8D325}" srcOrd="2" destOrd="0" parTransId="{2D30D3C8-BEEE-4900-A24B-0325B7B5E5D1}" sibTransId="{23617C4C-0257-4E56-980A-5D96DAE7EC67}"/>
    <dgm:cxn modelId="{B9509452-0024-4B43-8362-A5FC8F3788F6}" type="presOf" srcId="{0217FE4A-B65E-4384-ACCB-2A247EE8D325}" destId="{7F743A1A-9237-4ADA-9545-A63C7A14FB37}" srcOrd="1" destOrd="0" presId="urn:microsoft.com/office/officeart/2005/8/layout/pyramid1#1"/>
    <dgm:cxn modelId="{1F332B90-1171-460A-BD06-930641BF8EAA}" srcId="{66201EC8-6224-4DBA-BCC6-2BFD295FCF73}" destId="{CF6EF1AE-1BBB-4CFE-9324-E1D3A5040BE8}" srcOrd="0" destOrd="0" parTransId="{B4B2045F-5388-42B4-B70D-6044CCD2A4BF}" sibTransId="{CCC381CD-FB24-4D80-BDCB-82A6AC136EB3}"/>
    <dgm:cxn modelId="{839AA410-3E35-4F8F-B711-99B48A486847}" type="presOf" srcId="{59E9B003-D8D9-4AF2-B7B4-ABE863EFB40B}" destId="{96A5791B-1039-4511-9B3B-353208EBD0C2}" srcOrd="1" destOrd="0" presId="urn:microsoft.com/office/officeart/2005/8/layout/pyramid1#1"/>
    <dgm:cxn modelId="{61EB29CF-EDA7-413F-B6AB-CC617C2C919B}" type="presOf" srcId="{0217FE4A-B65E-4384-ACCB-2A247EE8D325}" destId="{A96142D5-8AE0-492E-881B-5A44D88882F0}" srcOrd="0" destOrd="0" presId="urn:microsoft.com/office/officeart/2005/8/layout/pyramid1#1"/>
    <dgm:cxn modelId="{9A4B72CC-C9B3-447B-A422-CAB107BA7C0A}" type="presOf" srcId="{CF6EF1AE-1BBB-4CFE-9324-E1D3A5040BE8}" destId="{5F8CAC44-B6DE-4007-8FE2-07916FDE8F03}" srcOrd="0" destOrd="0" presId="urn:microsoft.com/office/officeart/2005/8/layout/pyramid1#1"/>
    <dgm:cxn modelId="{BDC96FEB-2357-4F25-97B1-209EC5083E1D}" type="presOf" srcId="{66201EC8-6224-4DBA-BCC6-2BFD295FCF73}" destId="{D7D1DA28-1D32-4DCC-8DC1-132D251164A2}" srcOrd="0" destOrd="0" presId="urn:microsoft.com/office/officeart/2005/8/layout/pyramid1#1"/>
    <dgm:cxn modelId="{6596A717-05AC-434E-B79A-3E60FC40B8E2}" srcId="{66201EC8-6224-4DBA-BCC6-2BFD295FCF73}" destId="{59E9B003-D8D9-4AF2-B7B4-ABE863EFB40B}" srcOrd="1" destOrd="0" parTransId="{16902636-B9A3-404A-ABB8-90E10AD95B5D}" sibTransId="{578F2CE4-758C-4CBF-B9F7-7742FD603DB1}"/>
    <dgm:cxn modelId="{6BE584F6-3644-4625-974A-2D467D1895DE}" type="presOf" srcId="{59E9B003-D8D9-4AF2-B7B4-ABE863EFB40B}" destId="{E103CAB4-E5DC-44AE-9402-21283320A2F8}" srcOrd="0" destOrd="0" presId="urn:microsoft.com/office/officeart/2005/8/layout/pyramid1#1"/>
    <dgm:cxn modelId="{721B03FF-88E3-4745-87D0-D86D117B738E}" type="presParOf" srcId="{D7D1DA28-1D32-4DCC-8DC1-132D251164A2}" destId="{4E3CD7DD-9A9B-4EE4-812F-382061585591}" srcOrd="0" destOrd="0" presId="urn:microsoft.com/office/officeart/2005/8/layout/pyramid1#1"/>
    <dgm:cxn modelId="{28EAA9EE-7DA7-4AB4-8AC7-6A69E901C896}" type="presParOf" srcId="{4E3CD7DD-9A9B-4EE4-812F-382061585591}" destId="{5F8CAC44-B6DE-4007-8FE2-07916FDE8F03}" srcOrd="0" destOrd="0" presId="urn:microsoft.com/office/officeart/2005/8/layout/pyramid1#1"/>
    <dgm:cxn modelId="{E5643BD2-F96C-4F38-B16F-DF502136472F}" type="presParOf" srcId="{4E3CD7DD-9A9B-4EE4-812F-382061585591}" destId="{E7DA2072-434D-47C0-BEBD-C77323F0C1BA}" srcOrd="1" destOrd="0" presId="urn:microsoft.com/office/officeart/2005/8/layout/pyramid1#1"/>
    <dgm:cxn modelId="{9FCBA6EE-FD93-4C3C-8C26-02CD5231FEC9}" type="presParOf" srcId="{D7D1DA28-1D32-4DCC-8DC1-132D251164A2}" destId="{D6C846D1-145D-492C-93D1-EF8B24757E30}" srcOrd="1" destOrd="0" presId="urn:microsoft.com/office/officeart/2005/8/layout/pyramid1#1"/>
    <dgm:cxn modelId="{28F36A2F-89D2-4B36-8E68-C93B2D4E221B}" type="presParOf" srcId="{D6C846D1-145D-492C-93D1-EF8B24757E30}" destId="{E103CAB4-E5DC-44AE-9402-21283320A2F8}" srcOrd="0" destOrd="0" presId="urn:microsoft.com/office/officeart/2005/8/layout/pyramid1#1"/>
    <dgm:cxn modelId="{1F943ECF-7B5C-42B1-88F3-4CAB93D1C115}" type="presParOf" srcId="{D6C846D1-145D-492C-93D1-EF8B24757E30}" destId="{96A5791B-1039-4511-9B3B-353208EBD0C2}" srcOrd="1" destOrd="0" presId="urn:microsoft.com/office/officeart/2005/8/layout/pyramid1#1"/>
    <dgm:cxn modelId="{F8E48D59-00DC-4F46-8063-44E8221980B3}" type="presParOf" srcId="{D7D1DA28-1D32-4DCC-8DC1-132D251164A2}" destId="{6B79664D-28D5-4FC9-B6F9-1F05A7AB0798}" srcOrd="2" destOrd="0" presId="urn:microsoft.com/office/officeart/2005/8/layout/pyramid1#1"/>
    <dgm:cxn modelId="{9D44A687-7155-4272-BF36-CA421C43EA5F}" type="presParOf" srcId="{6B79664D-28D5-4FC9-B6F9-1F05A7AB0798}" destId="{A96142D5-8AE0-492E-881B-5A44D88882F0}" srcOrd="0" destOrd="0" presId="urn:microsoft.com/office/officeart/2005/8/layout/pyramid1#1"/>
    <dgm:cxn modelId="{235E5EF9-C4D3-43A4-8158-F157EA5EC24B}" type="presParOf" srcId="{6B79664D-28D5-4FC9-B6F9-1F05A7AB0798}" destId="{7F743A1A-9237-4ADA-9545-A63C7A14FB37}" srcOrd="1" destOrd="0" presId="urn:microsoft.com/office/officeart/2005/8/layout/pyramid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CAC44-B6DE-4007-8FE2-07916FDE8F03}">
      <dsp:nvSpPr>
        <dsp:cNvPr id="0" name=""/>
        <dsp:cNvSpPr/>
      </dsp:nvSpPr>
      <dsp:spPr>
        <a:xfrm>
          <a:off x="2712085" y="0"/>
          <a:ext cx="2712085" cy="1913043"/>
        </a:xfrm>
        <a:prstGeom prst="trapezoid">
          <a:avLst>
            <a:gd name="adj" fmla="val 70884"/>
          </a:avLst>
        </a:prstGeom>
        <a:solidFill>
          <a:srgbClr val="EFB85F">
            <a:alpha val="72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</a:t>
          </a:r>
        </a:p>
      </dsp:txBody>
      <dsp:txXfrm>
        <a:off x="2712085" y="0"/>
        <a:ext cx="2712085" cy="1913043"/>
      </dsp:txXfrm>
    </dsp:sp>
    <dsp:sp modelId="{E103CAB4-E5DC-44AE-9402-21283320A2F8}">
      <dsp:nvSpPr>
        <dsp:cNvPr id="0" name=""/>
        <dsp:cNvSpPr/>
      </dsp:nvSpPr>
      <dsp:spPr>
        <a:xfrm>
          <a:off x="1356042" y="1913043"/>
          <a:ext cx="5424170" cy="1913043"/>
        </a:xfrm>
        <a:prstGeom prst="trapezoid">
          <a:avLst>
            <a:gd name="adj" fmla="val 70884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Региональный уровень</a:t>
          </a:r>
        </a:p>
      </dsp:txBody>
      <dsp:txXfrm>
        <a:off x="2305272" y="1913043"/>
        <a:ext cx="3525710" cy="1913043"/>
      </dsp:txXfrm>
    </dsp:sp>
    <dsp:sp modelId="{A96142D5-8AE0-492E-881B-5A44D88882F0}">
      <dsp:nvSpPr>
        <dsp:cNvPr id="0" name=""/>
        <dsp:cNvSpPr/>
      </dsp:nvSpPr>
      <dsp:spPr>
        <a:xfrm>
          <a:off x="0" y="3826086"/>
          <a:ext cx="8136255" cy="1913043"/>
        </a:xfrm>
        <a:prstGeom prst="trapezoid">
          <a:avLst>
            <a:gd name="adj" fmla="val 70884"/>
          </a:avLst>
        </a:prstGeom>
        <a:solidFill>
          <a:srgbClr val="43DD9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Уровень образовательной организации</a:t>
          </a:r>
        </a:p>
      </dsp:txBody>
      <dsp:txXfrm>
        <a:off x="1423844" y="3826086"/>
        <a:ext cx="5288565" cy="191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#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aft"/>
          <dgm:param type="pyraAcctTxMar" val="step"/>
        </dgm:alg>
      </dgm:if>
      <dgm:else name="Name3">
        <dgm:alg type="pyra">
          <dgm:param type="pyraLvlNode" val="level"/>
          <dgm:param type="pyraAcctTxNode" val="acctTx"/>
          <dgm:param type="pyraAcctBkgdNode" val="acctBkgd"/>
          <dgm:param type="linDir" val="fromB"/>
          <dgm:param type="txDir" val="fromT"/>
          <dgm:param type="pyraAcctPos" val="bef"/>
          <dgm:param type="pyraAcctTxMar" val="step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мещающий верхний колонтитул 92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en-US" sz="1200" dirty="0"/>
          </a:p>
        </p:txBody>
      </p:sp>
      <p:sp>
        <p:nvSpPr>
          <p:cNvPr id="9219" name="Замещающая дата 921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en-US" sz="1200" dirty="0"/>
          </a:p>
        </p:txBody>
      </p:sp>
      <p:sp>
        <p:nvSpPr>
          <p:cNvPr id="9220" name="Замещающий образ слайда 921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Замещающий текст 9220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9222" name="Замещающий нижний колонтитул 922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endParaRPr lang="en-US" sz="1200" dirty="0"/>
          </a:p>
        </p:txBody>
      </p:sp>
      <p:sp>
        <p:nvSpPr>
          <p:cNvPr id="9223" name="Замещающий номер слайда 922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879679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sz="1200" smtClean="0"/>
              <a:pPr lvl="0" algn="r"/>
              <a:t>12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63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84163"/>
            <a:ext cx="2752725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500" y="284163"/>
            <a:ext cx="8098597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Прямоугольник 3103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E4E4E4"/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4" name="Полилиния 3113"/>
          <p:cNvSpPr/>
          <p:nvPr/>
        </p:nvSpPr>
        <p:spPr>
          <a:xfrm>
            <a:off x="4313767" y="377825"/>
            <a:ext cx="3636433" cy="1800225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5" name="Полилиния 3114"/>
          <p:cNvSpPr/>
          <p:nvPr/>
        </p:nvSpPr>
        <p:spPr>
          <a:xfrm>
            <a:off x="8208433" y="2398713"/>
            <a:ext cx="3636433" cy="1800225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rotWithShape="1">
            <a:blip r:embed="rId3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6" name="Полилиния 3115" descr="3"/>
          <p:cNvSpPr/>
          <p:nvPr/>
        </p:nvSpPr>
        <p:spPr>
          <a:xfrm>
            <a:off x="419100" y="2398713"/>
            <a:ext cx="3636433" cy="1800225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rotWithShape="1">
            <a:blip r:embed="rId4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1" name="Полилиния 3110"/>
          <p:cNvSpPr/>
          <p:nvPr/>
        </p:nvSpPr>
        <p:spPr>
          <a:xfrm>
            <a:off x="4315884" y="2393950"/>
            <a:ext cx="3634316" cy="181133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2" name="Полилиния 3111"/>
          <p:cNvSpPr/>
          <p:nvPr/>
        </p:nvSpPr>
        <p:spPr>
          <a:xfrm>
            <a:off x="427567" y="4437063"/>
            <a:ext cx="3644900" cy="1811337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07" name="Полилиния 3106"/>
          <p:cNvSpPr/>
          <p:nvPr/>
        </p:nvSpPr>
        <p:spPr>
          <a:xfrm>
            <a:off x="8202084" y="365125"/>
            <a:ext cx="3642783" cy="1822450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3113" name="Полилиния 3112"/>
          <p:cNvSpPr/>
          <p:nvPr/>
        </p:nvSpPr>
        <p:spPr>
          <a:xfrm>
            <a:off x="419100" y="373063"/>
            <a:ext cx="3642784" cy="1809750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pic>
        <p:nvPicPr>
          <p:cNvPr id="3117" name="Изображение 3116" descr="OPENAS_3187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87838"/>
            <a:ext cx="5689600" cy="281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5" name="Текстовое поле 3104"/>
          <p:cNvSpPr txBox="1"/>
          <p:nvPr/>
        </p:nvSpPr>
        <p:spPr>
          <a:xfrm>
            <a:off x="10008235" y="1695450"/>
            <a:ext cx="1675765" cy="5429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lvl="0" algn="r"/>
            <a:r>
              <a:rPr sz="2935">
                <a:solidFill>
                  <a:srgbClr val="FFFFFF"/>
                </a:solidFill>
                <a:latin typeface="Arial Black" panose="020B0A04020102020204" pitchFamily="34" charset="0"/>
              </a:rPr>
              <a:t>L/O/G/O</a:t>
            </a:r>
          </a:p>
        </p:txBody>
      </p:sp>
      <p:sp>
        <p:nvSpPr>
          <p:cNvPr id="3074" name="Заголовок 3073"/>
          <p:cNvSpPr>
            <a:spLocks noGrp="1"/>
          </p:cNvSpPr>
          <p:nvPr>
            <p:ph type="ctrTitle"/>
          </p:nvPr>
        </p:nvSpPr>
        <p:spPr>
          <a:xfrm>
            <a:off x="1320800" y="4486275"/>
            <a:ext cx="10363200" cy="1165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lvl="0" algn="r">
              <a:buClrTx/>
              <a:buSzTx/>
              <a:buFontTx/>
              <a:defRPr sz="4600"/>
            </a:lvl1pPr>
          </a:lstStyle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3075" name="Подзаголовок 3074"/>
          <p:cNvSpPr>
            <a:spLocks noGrp="1"/>
          </p:cNvSpPr>
          <p:nvPr>
            <p:ph type="subTitle" idx="1"/>
          </p:nvPr>
        </p:nvSpPr>
        <p:spPr>
          <a:xfrm>
            <a:off x="6705600" y="5867400"/>
            <a:ext cx="4978400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dist">
              <a:buClrTx/>
              <a:buSzTx/>
              <a:buFontTx/>
              <a:buNone/>
              <a:defRPr sz="1500" i="1">
                <a:latin typeface="Times New Roman" panose="02020603050405020304" pitchFamily="18" charset="0"/>
              </a:defRPr>
            </a:lvl1pPr>
            <a:lvl2pPr marL="457200" lvl="1" indent="0" algn="ctr">
              <a:buClrTx/>
              <a:buSzTx/>
              <a:buFontTx/>
              <a:buNone/>
              <a:defRPr sz="1500" i="1">
                <a:latin typeface="Times New Roman" panose="02020603050405020304" pitchFamily="18" charset="0"/>
              </a:defRPr>
            </a:lvl2pPr>
            <a:lvl3pPr marL="914400" lvl="2" indent="0" algn="ctr">
              <a:buClrTx/>
              <a:buSzTx/>
              <a:buFontTx/>
              <a:buNone/>
              <a:defRPr sz="1500" i="1">
                <a:latin typeface="Times New Roman" panose="02020603050405020304" pitchFamily="18" charset="0"/>
              </a:defRPr>
            </a:lvl3pPr>
            <a:lvl4pPr marL="1371600" lvl="3" indent="0" algn="ctr">
              <a:buClrTx/>
              <a:buSzTx/>
              <a:buFontTx/>
              <a:buNone/>
              <a:defRPr sz="1500" i="1">
                <a:latin typeface="Times New Roman" panose="02020603050405020304" pitchFamily="18" charset="0"/>
              </a:defRPr>
            </a:lvl4pPr>
            <a:lvl5pPr marL="1828800" lvl="4" indent="0" algn="ctr">
              <a:buClrTx/>
              <a:buSzTx/>
              <a:buFontTx/>
              <a:buNone/>
              <a:defRPr sz="1500" i="1">
                <a:latin typeface="Times New Roman" panose="02020603050405020304" pitchFamily="18" charset="0"/>
              </a:defRPr>
            </a:lvl5pPr>
          </a:lstStyle>
          <a:p>
            <a:pPr lvl="0"/>
            <a:r>
              <a:rPr dirty="0"/>
              <a:t>Click to edit Master subtitle style</a:t>
            </a:r>
          </a:p>
        </p:txBody>
      </p:sp>
      <p:sp>
        <p:nvSpPr>
          <p:cNvPr id="3076" name="Замещающая дата 3075"/>
          <p:cNvSpPr>
            <a:spLocks noGrp="1"/>
          </p:cNvSpPr>
          <p:nvPr>
            <p:ph type="dt" sz="half" idx="2"/>
          </p:nvPr>
        </p:nvSpPr>
        <p:spPr>
          <a:xfrm>
            <a:off x="609600" y="6308725"/>
            <a:ext cx="2844800" cy="257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>
              <a:defRPr sz="1400"/>
            </a:lvl1pPr>
          </a:lstStyle>
          <a:p>
            <a:fld id="{BB962C8B-B14F-4D97-AF65-F5344CB8AC3E}" type="datetime1">
              <a:rPr lang="en-US"/>
              <a:pPr/>
              <a:t>3/29/2023</a:t>
            </a:fld>
            <a:endParaRPr lang="en-US"/>
          </a:p>
        </p:txBody>
      </p:sp>
      <p:sp>
        <p:nvSpPr>
          <p:cNvPr id="3077" name="Замещающий нижний колонтитул 3076"/>
          <p:cNvSpPr>
            <a:spLocks noGrp="1"/>
          </p:cNvSpPr>
          <p:nvPr>
            <p:ph type="ftr" sz="quarter" idx="3"/>
          </p:nvPr>
        </p:nvSpPr>
        <p:spPr>
          <a:xfrm>
            <a:off x="4165600" y="6308725"/>
            <a:ext cx="3860800" cy="257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Замещающий номер слайда 3077"/>
          <p:cNvSpPr>
            <a:spLocks noGrp="1"/>
          </p:cNvSpPr>
          <p:nvPr>
            <p:ph type="sldNum" sz="quarter" idx="4"/>
          </p:nvPr>
        </p:nvSpPr>
        <p:spPr>
          <a:xfrm>
            <a:off x="8737600" y="6308725"/>
            <a:ext cx="2844800" cy="257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9675" y="284163"/>
            <a:ext cx="2752725" cy="584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1500" y="284163"/>
            <a:ext cx="8098597" cy="5842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Полилиния 1030"/>
          <p:cNvSpPr/>
          <p:nvPr/>
        </p:nvSpPr>
        <p:spPr>
          <a:xfrm>
            <a:off x="393700" y="342900"/>
            <a:ext cx="11798300" cy="6515100"/>
          </a:xfrm>
          <a:custGeom>
            <a:avLst/>
            <a:gdLst/>
            <a:ahLst/>
            <a:cxnLst/>
            <a:rect l="0" t="0" r="0" b="0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2" name="Полилиния 1031"/>
          <p:cNvSpPr/>
          <p:nvPr/>
        </p:nvSpPr>
        <p:spPr>
          <a:xfrm>
            <a:off x="438151" y="0"/>
            <a:ext cx="11762316" cy="314325"/>
          </a:xfrm>
          <a:custGeom>
            <a:avLst/>
            <a:gdLst/>
            <a:ahLst/>
            <a:cxnLst/>
            <a:rect l="0" t="0" r="0" b="0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3" name="Полилиния 1032"/>
          <p:cNvSpPr/>
          <p:nvPr/>
        </p:nvSpPr>
        <p:spPr>
          <a:xfrm>
            <a:off x="-2116" y="393700"/>
            <a:ext cx="323849" cy="6469063"/>
          </a:xfrm>
          <a:custGeom>
            <a:avLst/>
            <a:gdLst/>
            <a:ahLst/>
            <a:cxnLst/>
            <a:rect l="0" t="0" r="0" b="0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4" name="Полилиния 1033"/>
          <p:cNvSpPr/>
          <p:nvPr/>
        </p:nvSpPr>
        <p:spPr>
          <a:xfrm>
            <a:off x="-4233" y="0"/>
            <a:ext cx="330200" cy="327025"/>
          </a:xfrm>
          <a:custGeom>
            <a:avLst/>
            <a:gdLst/>
            <a:ahLst/>
            <a:cxnLst/>
            <a:rect l="0" t="0" r="0" b="0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  <p:sp>
        <p:nvSpPr>
          <p:cNvPr id="1044" name="Полилиния 1043"/>
          <p:cNvSpPr/>
          <p:nvPr/>
        </p:nvSpPr>
        <p:spPr>
          <a:xfrm>
            <a:off x="8176684" y="457200"/>
            <a:ext cx="1223433" cy="635000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5" name="Полилиния 1044"/>
          <p:cNvSpPr/>
          <p:nvPr/>
        </p:nvSpPr>
        <p:spPr>
          <a:xfrm>
            <a:off x="107801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6" name="Полилиния 1045"/>
          <p:cNvSpPr/>
          <p:nvPr/>
        </p:nvSpPr>
        <p:spPr>
          <a:xfrm>
            <a:off x="94847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rotWithShape="1">
            <a:blip r:embed="rId13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7" name="Полилиния 1046"/>
          <p:cNvSpPr/>
          <p:nvPr/>
        </p:nvSpPr>
        <p:spPr>
          <a:xfrm>
            <a:off x="8176684" y="457200"/>
            <a:ext cx="1223433" cy="635000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rotWithShape="1">
            <a:blip r:embed="rId1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8" name="Полилиния 1047"/>
          <p:cNvSpPr/>
          <p:nvPr/>
        </p:nvSpPr>
        <p:spPr>
          <a:xfrm>
            <a:off x="9476317" y="452438"/>
            <a:ext cx="1240367" cy="644525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9" name="Полилиния 1048"/>
          <p:cNvSpPr/>
          <p:nvPr/>
        </p:nvSpPr>
        <p:spPr>
          <a:xfrm>
            <a:off x="107801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rotWithShape="1">
            <a:blip r:embed="rId15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pic>
        <p:nvPicPr>
          <p:cNvPr id="1050" name="Изображение 1049" descr="OPENAS_318748"/>
          <p:cNvPicPr>
            <a:picLocks noChangeAspect="1"/>
          </p:cNvPicPr>
          <p:nvPr/>
        </p:nvPicPr>
        <p:blipFill>
          <a:blip r:embed="rId16"/>
          <a:srcRect t="9825" b="10228"/>
          <a:stretch>
            <a:fillRect/>
          </a:stretch>
        </p:blipFill>
        <p:spPr>
          <a:xfrm>
            <a:off x="8737600" y="0"/>
            <a:ext cx="3454400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571500" y="284163"/>
            <a:ext cx="7759700" cy="944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Полилиния 1030"/>
          <p:cNvSpPr/>
          <p:nvPr/>
        </p:nvSpPr>
        <p:spPr>
          <a:xfrm>
            <a:off x="393700" y="342900"/>
            <a:ext cx="11798300" cy="6515100"/>
          </a:xfrm>
          <a:custGeom>
            <a:avLst/>
            <a:gdLst/>
            <a:ahLst/>
            <a:cxnLst/>
            <a:rect l="0" t="0" r="0" b="0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  <a:alpha val="100000"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2" name="Полилиния 1031"/>
          <p:cNvSpPr/>
          <p:nvPr/>
        </p:nvSpPr>
        <p:spPr>
          <a:xfrm>
            <a:off x="438151" y="0"/>
            <a:ext cx="11762316" cy="314325"/>
          </a:xfrm>
          <a:custGeom>
            <a:avLst/>
            <a:gdLst/>
            <a:ahLst/>
            <a:cxnLst/>
            <a:rect l="0" t="0" r="0" b="0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3" name="Полилиния 1032"/>
          <p:cNvSpPr/>
          <p:nvPr/>
        </p:nvSpPr>
        <p:spPr>
          <a:xfrm>
            <a:off x="-2116" y="393700"/>
            <a:ext cx="323849" cy="6469063"/>
          </a:xfrm>
          <a:custGeom>
            <a:avLst/>
            <a:gdLst/>
            <a:ahLst/>
            <a:cxnLst/>
            <a:rect l="0" t="0" r="0" b="0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34" name="Полилиния 1033"/>
          <p:cNvSpPr/>
          <p:nvPr/>
        </p:nvSpPr>
        <p:spPr>
          <a:xfrm>
            <a:off x="-4233" y="0"/>
            <a:ext cx="330200" cy="327025"/>
          </a:xfrm>
          <a:custGeom>
            <a:avLst/>
            <a:gdLst/>
            <a:ahLst/>
            <a:cxnLst/>
            <a:rect l="0" t="0" r="0" b="0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  <p:sp>
        <p:nvSpPr>
          <p:cNvPr id="1044" name="Полилиния 1043"/>
          <p:cNvSpPr/>
          <p:nvPr/>
        </p:nvSpPr>
        <p:spPr>
          <a:xfrm>
            <a:off x="8176684" y="457200"/>
            <a:ext cx="1223433" cy="635000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5" name="Полилиния 1044"/>
          <p:cNvSpPr/>
          <p:nvPr/>
        </p:nvSpPr>
        <p:spPr>
          <a:xfrm>
            <a:off x="107801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6" name="Полилиния 1045"/>
          <p:cNvSpPr/>
          <p:nvPr/>
        </p:nvSpPr>
        <p:spPr>
          <a:xfrm>
            <a:off x="94847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rotWithShape="1">
            <a:blip r:embed="rId14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7" name="Полилиния 1046"/>
          <p:cNvSpPr/>
          <p:nvPr/>
        </p:nvSpPr>
        <p:spPr>
          <a:xfrm>
            <a:off x="8176684" y="457200"/>
            <a:ext cx="1223433" cy="635000"/>
          </a:xfrm>
          <a:custGeom>
            <a:avLst/>
            <a:gdLst/>
            <a:ahLst/>
            <a:cxnLst/>
            <a:rect l="0" t="0" r="0" b="0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rotWithShape="1">
            <a:blip r:embed="rId15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8" name="Полилиния 1047"/>
          <p:cNvSpPr/>
          <p:nvPr/>
        </p:nvSpPr>
        <p:spPr>
          <a:xfrm>
            <a:off x="9476317" y="452438"/>
            <a:ext cx="1240367" cy="644525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sp>
        <p:nvSpPr>
          <p:cNvPr id="1049" name="Полилиния 1048"/>
          <p:cNvSpPr/>
          <p:nvPr/>
        </p:nvSpPr>
        <p:spPr>
          <a:xfrm>
            <a:off x="10780184" y="457200"/>
            <a:ext cx="1223433" cy="636588"/>
          </a:xfrm>
          <a:custGeom>
            <a:avLst/>
            <a:gdLst/>
            <a:ahLst/>
            <a:cxnLst/>
            <a:rect l="0" t="0" r="0" b="0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rotWithShape="1">
            <a:blip r:embed="rId16" cstate="print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ru-RU" altLang="en-US" sz="100"/>
          </a:p>
        </p:txBody>
      </p:sp>
      <p:pic>
        <p:nvPicPr>
          <p:cNvPr id="1050" name="Изображение 1049" descr="OPENAS_318748"/>
          <p:cNvPicPr>
            <a:picLocks noChangeAspect="1"/>
          </p:cNvPicPr>
          <p:nvPr/>
        </p:nvPicPr>
        <p:blipFill>
          <a:blip r:embed="rId17"/>
          <a:srcRect t="9825" b="10228"/>
          <a:stretch>
            <a:fillRect/>
          </a:stretch>
        </p:blipFill>
        <p:spPr>
          <a:xfrm>
            <a:off x="8737600" y="0"/>
            <a:ext cx="3454400" cy="136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571500" y="284163"/>
            <a:ext cx="7759700" cy="944562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1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Word1.docx"/><Relationship Id="rId5" Type="http://schemas.openxmlformats.org/officeDocument/2006/relationships/image" Target="../media/image26.emf"/><Relationship Id="rId4" Type="http://schemas.openxmlformats.org/officeDocument/2006/relationships/package" Target="../embeddings/_________Microsoft_Word.doc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Word4.docx"/><Relationship Id="rId3" Type="http://schemas.openxmlformats.org/officeDocument/2006/relationships/image" Target="../media/image12.jpe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_________Microsoft_Word3.docx"/><Relationship Id="rId5" Type="http://schemas.openxmlformats.org/officeDocument/2006/relationships/image" Target="../media/image28.emf"/><Relationship Id="rId4" Type="http://schemas.openxmlformats.org/officeDocument/2006/relationships/package" Target="../embeddings/_________Microsoft_Word2.docx"/><Relationship Id="rId9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jpeg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12.jpeg"/><Relationship Id="rId7" Type="http://schemas.openxmlformats.org/officeDocument/2006/relationships/package" Target="../embeddings/_________Microsoft_Word5.docx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" y="0"/>
            <a:ext cx="12188301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15536"/>
            <a:ext cx="1538298" cy="1066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6667" r="60000" b="26665"/>
          <a:stretch>
            <a:fillRect/>
          </a:stretch>
        </p:blipFill>
        <p:spPr>
          <a:xfrm>
            <a:off x="381000" y="243889"/>
            <a:ext cx="738414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8867" y="225646"/>
            <a:ext cx="715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№14 г. Липецка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58993" y="2585049"/>
            <a:ext cx="927401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«Выявление детской одаренности 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обеспечение роста творческого потенциала детей в ДОУ»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3"/>
          <p:cNvGraphicFramePr>
            <a:graphicFrameLocks noGrp="1"/>
          </p:cNvGraphicFramePr>
          <p:nvPr/>
        </p:nvGraphicFramePr>
        <p:xfrm>
          <a:off x="509666" y="1403182"/>
          <a:ext cx="9577375" cy="5249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0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47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Первопричина 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</a:p>
                  </a:txBody>
                  <a:tcPr marL="68304" marR="68304" marT="34152" marB="34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процесс д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олгий и не точный.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мониторинга по выявлению детской одарённости,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 мониторинг и критерии проявления детской  одарённости.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Узкий круг отбора детей (только дети старшего дошкольного возраста).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детей старшего дошкольного возраста больше готовых навыков и умений.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Провести мониторинг на выявление детской одарённости у воспитанников с 3 лет и развивать их потенциал.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прямая связь между педагогом и законным представителем ребёнка.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Связь педагогов с законными представителями через воспитателя.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чатов по интересам.</a:t>
                      </a:r>
                    </a:p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чек – листа «Рекомендация по развитию способностей ребёнка».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7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altLang="en-US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информацией о детской одаренности из других корпусов.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Территориальный разброс корпусов.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единой электронной базы наблюдений за проявлениями интересов и динамикой развития способностей.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Взрыв: 8 точек 2"/>
          <p:cNvSpPr/>
          <p:nvPr/>
        </p:nvSpPr>
        <p:spPr>
          <a:xfrm>
            <a:off x="3000991" y="2128653"/>
            <a:ext cx="716889" cy="70431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Взрыв: 8 точек 5"/>
          <p:cNvSpPr/>
          <p:nvPr/>
        </p:nvSpPr>
        <p:spPr>
          <a:xfrm>
            <a:off x="2972019" y="3276521"/>
            <a:ext cx="716889" cy="70431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Взрыв: 8 точек 7"/>
          <p:cNvSpPr/>
          <p:nvPr/>
        </p:nvSpPr>
        <p:spPr>
          <a:xfrm>
            <a:off x="2971862" y="4800519"/>
            <a:ext cx="716889" cy="70431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Взрыв: 8 точек 10"/>
          <p:cNvSpPr/>
          <p:nvPr/>
        </p:nvSpPr>
        <p:spPr>
          <a:xfrm>
            <a:off x="3047924" y="5867169"/>
            <a:ext cx="716889" cy="704313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Заголовок 3"/>
          <p:cNvSpPr txBox="1"/>
          <p:nvPr/>
        </p:nvSpPr>
        <p:spPr>
          <a:xfrm>
            <a:off x="1965536" y="210736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/>
          <p:nvPr>
            <p:extLst>
              <p:ext uri="{D42A27DB-BD31-4B8C-83A1-F6EECF244321}">
                <p14:modId xmlns:p14="http://schemas.microsoft.com/office/powerpoint/2010/main" val="1338409931"/>
              </p:ext>
            </p:extLst>
          </p:nvPr>
        </p:nvGraphicFramePr>
        <p:xfrm>
          <a:off x="159385" y="983615"/>
          <a:ext cx="11918950" cy="554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83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Время протекания процесса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 процесса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altLang="en-US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экспертная оценка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результатами экспертной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данных в базу наблюдения за проявлениями интересов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детской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одаренности в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образовательной деятельности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дополнительные платные услуги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технические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по расписанию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образовательных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маршрутов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детей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и 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художественные способности</a:t>
                      </a: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способности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чатов с родителями по типу детской одаренности и интересов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и технические способности</a:t>
                      </a: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07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для участия в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художественные способности</a:t>
                      </a: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способности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45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дней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3352800" y="0"/>
            <a:ext cx="58750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01850" y="645160"/>
            <a:ext cx="9098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Карта потока создания ценности идеального состояния процесса</a:t>
            </a:r>
            <a:endParaRPr lang="ru-RU" altLang="en-US" dirty="0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28600" y="6400800"/>
            <a:ext cx="5445760" cy="485775"/>
          </a:xfrm>
          <a:prstGeom prst="flowChartAlternateProcess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- </a:t>
            </a:r>
            <a:r>
              <a:rPr lang="ru-RU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/>
          <p:nvPr>
            <p:extLst>
              <p:ext uri="{D42A27DB-BD31-4B8C-83A1-F6EECF244321}">
                <p14:modId xmlns:p14="http://schemas.microsoft.com/office/powerpoint/2010/main" val="3787792350"/>
              </p:ext>
            </p:extLst>
          </p:nvPr>
        </p:nvGraphicFramePr>
        <p:xfrm>
          <a:off x="130810" y="983615"/>
          <a:ext cx="11947525" cy="5461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1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7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Время протекания процесса</a:t>
                      </a:r>
                      <a:endParaRPr lang="ru-RU" alt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 процесса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экспертная оценка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результатами экспертной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 данных в базу наблюдения за проявлениями интересов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детской одаренности в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образовательной деятельности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том числе  через дополнительные платные услуги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технические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по расписанию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индивидуальных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образовательных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маршрутов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развития детей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интелектуальные и 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художественные способности</a:t>
                      </a: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способности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чатов с родителями по типу детской одаренности и интересов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 технические 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 день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8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 для участия в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художественные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способности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</a:t>
                      </a:r>
                      <a:r>
                        <a:rPr lang="ru-RU" alt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способности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способности</a:t>
                      </a:r>
                    </a:p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актерские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двигательные способности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60</a:t>
                      </a:r>
                      <a:r>
                        <a:rPr lang="ru-RU" altLang="en-US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ru-RU" alt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дней</a:t>
                      </a:r>
                      <a:endParaRPr lang="ru-RU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3352800" y="0"/>
            <a:ext cx="58750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01850" y="645160"/>
            <a:ext cx="9098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Карта потока создания ценности целевого состояния процесса</a:t>
            </a:r>
            <a:endParaRPr lang="ru-RU" altLang="en-US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63352" y="6469698"/>
            <a:ext cx="5445760" cy="485775"/>
          </a:xfrm>
          <a:prstGeom prst="flowChartAlternateProcess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- </a:t>
            </a:r>
            <a:r>
              <a:rPr lang="ru-RU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9412"/>
            <a:ext cx="12192000" cy="6858000"/>
          </a:xfrm>
          <a:prstGeom prst="rect">
            <a:avLst/>
          </a:prstGeom>
          <a:solidFill>
            <a:srgbClr val="FFC000"/>
          </a:solidFill>
        </p:spPr>
      </p:pic>
      <p:grpSp>
        <p:nvGrpSpPr>
          <p:cNvPr id="13332" name="Group 20"/>
          <p:cNvGrpSpPr/>
          <p:nvPr/>
        </p:nvGrpSpPr>
        <p:grpSpPr bwMode="auto">
          <a:xfrm rot="4370616">
            <a:off x="4102355" y="2410407"/>
            <a:ext cx="3664489" cy="3501561"/>
            <a:chOff x="1968" y="1488"/>
            <a:chExt cx="1776" cy="1766"/>
          </a:xfrm>
        </p:grpSpPr>
        <p:sp>
          <p:nvSpPr>
            <p:cNvPr id="13333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4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5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chemeClr val="folHlink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4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0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7" name="Прямоугольник: скругленные углы 6"/>
          <p:cNvSpPr/>
          <p:nvPr/>
        </p:nvSpPr>
        <p:spPr>
          <a:xfrm>
            <a:off x="729403" y="1672543"/>
            <a:ext cx="2505793" cy="1540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1.Определение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критериев детской одарённости с 3-х лет.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749308" y="3813135"/>
            <a:ext cx="2505794" cy="1878815"/>
          </a:xfrm>
          <a:prstGeom prst="roundRect">
            <a:avLst/>
          </a:prstGeom>
          <a:solidFill>
            <a:srgbClr val="EFB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базы наблюдений за проявлениями интересов и динамикой развития способностей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8440786" y="1608975"/>
            <a:ext cx="2841653" cy="1540433"/>
          </a:xfrm>
          <a:prstGeom prst="roundRect">
            <a:avLst/>
          </a:prstGeom>
          <a:solidFill>
            <a:srgbClr val="43D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2.Составление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определения детской одарённости с 3-х лет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8411405" y="3813135"/>
            <a:ext cx="3300283" cy="18788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3.Создание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чатов педагога с законными представителями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типу одарённости.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– листа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3"/>
          <p:cNvSpPr txBox="1"/>
          <p:nvPr/>
        </p:nvSpPr>
        <p:spPr>
          <a:xfrm>
            <a:off x="1965536" y="20850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3"/>
          <p:cNvSpPr txBox="1"/>
          <p:nvPr/>
        </p:nvSpPr>
        <p:spPr>
          <a:xfrm>
            <a:off x="4834481" y="3721484"/>
            <a:ext cx="2171281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400" b="1" u="sng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Дорожная карта</a:t>
            </a:r>
            <a:endParaRPr lang="ru-RU" altLang="en-US" sz="24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950" y="2826145"/>
            <a:ext cx="2127191" cy="967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Ответственная старший воспитатель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Попова И.В.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0185" y="2944445"/>
            <a:ext cx="1872208" cy="53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– 4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января</a:t>
            </a:r>
          </a:p>
          <a:p>
            <a:pPr algn="ctr"/>
            <a:endParaRPr lang="ru-RU" sz="14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945056" y="2820727"/>
            <a:ext cx="2127191" cy="749401"/>
          </a:xfrm>
          <a:prstGeom prst="roundRect">
            <a:avLst/>
          </a:prstGeom>
          <a:solidFill>
            <a:srgbClr val="43D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Ответственная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 психолог Семенова М. В.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949" y="5407646"/>
            <a:ext cx="2127191" cy="922161"/>
          </a:xfrm>
          <a:prstGeom prst="roundRect">
            <a:avLst/>
          </a:prstGeom>
          <a:solidFill>
            <a:srgbClr val="EFB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Ответственная инструктор по физкультуре </a:t>
            </a: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Полозова Н. С.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883763" y="5407646"/>
            <a:ext cx="2127191" cy="14503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Ответственные педагоги </a:t>
            </a:r>
            <a:r>
              <a:rPr lang="ru-RU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образования,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группа проекта</a:t>
            </a:r>
          </a:p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145209" y="5429560"/>
            <a:ext cx="1901325" cy="61439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45209" y="2944445"/>
            <a:ext cx="1872208" cy="536196"/>
          </a:xfrm>
          <a:prstGeom prst="roundRect">
            <a:avLst/>
          </a:prstGeom>
          <a:solidFill>
            <a:srgbClr val="43DD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1 – 2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360185" y="5509306"/>
            <a:ext cx="1872208" cy="536196"/>
          </a:xfrm>
          <a:prstGeom prst="roundRect">
            <a:avLst/>
          </a:prstGeom>
          <a:solidFill>
            <a:srgbClr val="EFB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неделя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"/>
            <a:ext cx="12192000" cy="6858000"/>
          </a:xfrm>
          <a:prstGeom prst="rect">
            <a:avLst/>
          </a:prstGeom>
        </p:spPr>
      </p:pic>
      <p:sp>
        <p:nvSpPr>
          <p:cNvPr id="14" name="Заголовок 3"/>
          <p:cNvSpPr txBox="1"/>
          <p:nvPr/>
        </p:nvSpPr>
        <p:spPr>
          <a:xfrm>
            <a:off x="1965536" y="20850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Текстовое поле 1"/>
          <p:cNvSpPr txBox="1"/>
          <p:nvPr/>
        </p:nvSpPr>
        <p:spPr>
          <a:xfrm>
            <a:off x="163130" y="1113734"/>
            <a:ext cx="1169860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24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Критерии для определения направленности способностей ребенка по А. А. Лосевой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0543A4B-1F3F-57F8-5776-CFD6FC020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40412"/>
              </p:ext>
            </p:extLst>
          </p:nvPr>
        </p:nvGraphicFramePr>
        <p:xfrm>
          <a:off x="479376" y="1702678"/>
          <a:ext cx="4536504" cy="5134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Document" r:id="rId4" imgW="6301441" imgH="9528044" progId="Word.Document.12">
                  <p:embed/>
                </p:oleObj>
              </mc:Choice>
              <mc:Fallback>
                <p:oleObj name="Document" r:id="rId4" imgW="6301441" imgH="95280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1702678"/>
                        <a:ext cx="4536504" cy="5134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77B2731-C173-F2A9-FAFA-119EAC3AB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139244"/>
              </p:ext>
            </p:extLst>
          </p:nvPr>
        </p:nvGraphicFramePr>
        <p:xfrm>
          <a:off x="6240016" y="2088921"/>
          <a:ext cx="4379000" cy="4361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Document" r:id="rId6" imgW="5941719" imgH="4896341" progId="Word.Document.12">
                  <p:embed/>
                </p:oleObj>
              </mc:Choice>
              <mc:Fallback>
                <p:oleObj name="Document" r:id="rId6" imgW="5941719" imgH="489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40016" y="2088921"/>
                        <a:ext cx="4379000" cy="4361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/>
          </p:cNvGraphicFramePr>
          <p:nvPr/>
        </p:nvGraphicFramePr>
        <p:xfrm>
          <a:off x="457200" y="1765661"/>
          <a:ext cx="3048000" cy="38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Document" r:id="rId4" imgW="6301441" imgH="9431550" progId="Word.Document.12">
                  <p:embed/>
                </p:oleObj>
              </mc:Choice>
              <mc:Fallback>
                <p:oleObj name="Document" r:id="rId4" imgW="6301441" imgH="9431550" progId="Word.Document.12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65661"/>
                        <a:ext cx="3048000" cy="380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/>
        </p:nvGraphicFramePr>
        <p:xfrm>
          <a:off x="4179114" y="2406502"/>
          <a:ext cx="2920377" cy="386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Document" r:id="rId6" imgW="6301441" imgH="9506441" progId="Word.Document.12">
                  <p:embed/>
                </p:oleObj>
              </mc:Choice>
              <mc:Fallback>
                <p:oleObj name="Document" r:id="rId6" imgW="6301441" imgH="9506441" progId="Word.Document.12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114" y="2406502"/>
                        <a:ext cx="2920377" cy="38667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/>
          </p:cNvGraphicFramePr>
          <p:nvPr/>
        </p:nvGraphicFramePr>
        <p:xfrm>
          <a:off x="7476765" y="2971800"/>
          <a:ext cx="2953863" cy="405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8" imgW="6301441" imgH="7527958" progId="Word.Document.12">
                  <p:embed/>
                </p:oleObj>
              </mc:Choice>
              <mc:Fallback>
                <p:oleObj name="Document" r:id="rId8" imgW="6301441" imgH="7527958" progId="Word.Document.12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765" y="2971800"/>
                        <a:ext cx="2953863" cy="4057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Заголовок 3"/>
          <p:cNvSpPr txBox="1"/>
          <p:nvPr/>
        </p:nvSpPr>
        <p:spPr>
          <a:xfrm>
            <a:off x="1508838" y="245386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е поле 1"/>
          <p:cNvSpPr txBox="1"/>
          <p:nvPr/>
        </p:nvSpPr>
        <p:spPr>
          <a:xfrm>
            <a:off x="3042342" y="1111043"/>
            <a:ext cx="610731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Экспертная оценка по А. А. Лосевой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Заголовок 3"/>
          <p:cNvSpPr txBox="1"/>
          <p:nvPr/>
        </p:nvSpPr>
        <p:spPr>
          <a:xfrm>
            <a:off x="1965536" y="20850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е поле 1"/>
          <p:cNvSpPr txBox="1"/>
          <p:nvPr/>
        </p:nvSpPr>
        <p:spPr>
          <a:xfrm>
            <a:off x="1095341" y="924217"/>
            <a:ext cx="108585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Индивидуальные образовательные маршруты развития детей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820910"/>
              </p:ext>
            </p:extLst>
          </p:nvPr>
        </p:nvGraphicFramePr>
        <p:xfrm>
          <a:off x="119792" y="1447437"/>
          <a:ext cx="3275908" cy="4246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4" name="Документ" r:id="rId4" imgW="5925852" imgH="9035628" progId="Word.Document.12">
                  <p:embed/>
                </p:oleObj>
              </mc:Choice>
              <mc:Fallback>
                <p:oleObj name="Документ" r:id="rId4" imgW="5925852" imgH="9035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792" y="1447437"/>
                        <a:ext cx="3275908" cy="4246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699510"/>
              </p:ext>
            </p:extLst>
          </p:nvPr>
        </p:nvGraphicFramePr>
        <p:xfrm>
          <a:off x="3647728" y="1447437"/>
          <a:ext cx="5363567" cy="3004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" name="Документ" r:id="rId6" imgW="9639229" imgH="6187651" progId="Word.Document.12">
                  <p:embed/>
                </p:oleObj>
              </mc:Choice>
              <mc:Fallback>
                <p:oleObj name="Документ" r:id="rId6" imgW="9639229" imgH="61876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7728" y="1447437"/>
                        <a:ext cx="5363567" cy="3004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74"/>
              </p:ext>
            </p:extLst>
          </p:nvPr>
        </p:nvGraphicFramePr>
        <p:xfrm>
          <a:off x="6656833" y="4042241"/>
          <a:ext cx="5544617" cy="278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Document" r:id="rId8" imgW="10040909" imgH="6216740" progId="Word.Document.8">
                  <p:embed/>
                </p:oleObj>
              </mc:Choice>
              <mc:Fallback>
                <p:oleObj name="Document" r:id="rId8" imgW="10040909" imgH="621674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56833" y="4042241"/>
                        <a:ext cx="5544617" cy="278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37257" y="1093749"/>
            <a:ext cx="408039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dirty="0">
                <a:solidFill>
                  <a:srgbClr val="008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Чаты с родителями по типу детской </a:t>
            </a:r>
            <a:r>
              <a:rPr lang="ru-RU" altLang="ru-RU" sz="2400" dirty="0" smtClean="0">
                <a:solidFill>
                  <a:srgbClr val="008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одарённости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rgbClr val="00806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9" y="2082225"/>
            <a:ext cx="1984176" cy="4191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85319"/>
            <a:ext cx="1796862" cy="38916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1" r="39375" b="48934"/>
          <a:stretch>
            <a:fillRect/>
          </a:stretch>
        </p:blipFill>
        <p:spPr>
          <a:xfrm>
            <a:off x="3661312" y="3276600"/>
            <a:ext cx="1901287" cy="3352799"/>
          </a:xfrm>
          <a:prstGeom prst="rect">
            <a:avLst/>
          </a:prstGeom>
        </p:spPr>
      </p:pic>
      <p:graphicFrame>
        <p:nvGraphicFramePr>
          <p:cNvPr id="19" name="Объект 18"/>
          <p:cNvGraphicFramePr>
            <a:graphicFrameLocks/>
          </p:cNvGraphicFramePr>
          <p:nvPr/>
        </p:nvGraphicFramePr>
        <p:xfrm>
          <a:off x="6019800" y="2549520"/>
          <a:ext cx="5478463" cy="375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Документ" r:id="rId7" imgW="11020772" imgH="7563443" progId="Word.Document.12">
                  <p:embed/>
                </p:oleObj>
              </mc:Choice>
              <mc:Fallback>
                <p:oleObj name="Документ" r:id="rId7" imgW="11020772" imgH="7563443" progId="Word.Document.12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49520"/>
                        <a:ext cx="5478463" cy="37599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711031" y="13582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2400" dirty="0">
                <a:solidFill>
                  <a:srgbClr val="0080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 – лист для родителей по развитию детской одарённости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78062" y="5638800"/>
            <a:ext cx="839590" cy="76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65376" y="3733800"/>
            <a:ext cx="1023103" cy="152400"/>
          </a:xfrm>
          <a:prstGeom prst="rect">
            <a:avLst/>
          </a:prstGeom>
          <a:solidFill>
            <a:srgbClr val="0080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3"/>
          <p:cNvSpPr txBox="1"/>
          <p:nvPr/>
        </p:nvSpPr>
        <p:spPr>
          <a:xfrm>
            <a:off x="1889336" y="153703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4" y="1676400"/>
            <a:ext cx="3245116" cy="2271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42343"/>
            <a:ext cx="3290033" cy="2270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012150"/>
            <a:ext cx="3209031" cy="22010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676400"/>
            <a:ext cx="3252072" cy="2265943"/>
          </a:xfrm>
          <a:prstGeom prst="rect">
            <a:avLst/>
          </a:prstGeom>
        </p:spPr>
      </p:pic>
      <p:sp>
        <p:nvSpPr>
          <p:cNvPr id="16" name="Заголовок 3"/>
          <p:cNvSpPr txBox="1"/>
          <p:nvPr/>
        </p:nvSpPr>
        <p:spPr>
          <a:xfrm>
            <a:off x="1889336" y="153703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Текстовое поле 1"/>
          <p:cNvSpPr txBox="1"/>
          <p:nvPr/>
        </p:nvSpPr>
        <p:spPr>
          <a:xfrm>
            <a:off x="4560932" y="1855905"/>
            <a:ext cx="3070136" cy="13849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Дополнительные </a:t>
            </a:r>
          </a:p>
          <a:p>
            <a:pPr algn="ctr"/>
            <a:r>
              <a:rPr lang="ru-RU" altLang="en-US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образовательные </a:t>
            </a:r>
          </a:p>
          <a:p>
            <a:pPr algn="ctr"/>
            <a:r>
              <a:rPr lang="ru-RU" altLang="en-US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услуги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787"/>
            <a:ext cx="12192000" cy="6858000"/>
          </a:xfrm>
          <a:prstGeom prst="rect">
            <a:avLst/>
          </a:prstGeom>
        </p:spPr>
      </p:pic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11214565" y="6273225"/>
            <a:ext cx="1025695" cy="584775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</a:gra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600" dirty="0">
                <a:solidFill>
                  <a:srgbClr val="3CEC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Липецкая </a:t>
            </a:r>
          </a:p>
          <a:p>
            <a:r>
              <a:rPr lang="ru-RU" altLang="ru-RU" sz="1600" dirty="0">
                <a:solidFill>
                  <a:srgbClr val="3CEC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12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485" y="6309422"/>
            <a:ext cx="457200" cy="512379"/>
          </a:xfrm>
          <a:prstGeom prst="rect">
            <a:avLst/>
          </a:prstGeom>
          <a:solidFill>
            <a:srgbClr val="FFFFFF"/>
          </a:solidFill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3"/>
          <p:cNvSpPr txBox="1"/>
          <p:nvPr/>
        </p:nvSpPr>
        <p:spPr>
          <a:xfrm>
            <a:off x="1965534" y="142582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Текстовое поле 1"/>
          <p:cNvSpPr txBox="1"/>
          <p:nvPr/>
        </p:nvSpPr>
        <p:spPr>
          <a:xfrm rot="10800000" flipV="1">
            <a:off x="1295400" y="1170139"/>
            <a:ext cx="9695158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20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База наблюдений за проявлениями  интересов и динамикой развития способностей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633" y="2060848"/>
            <a:ext cx="8363372" cy="4704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582547"/>
            <a:ext cx="9034168" cy="62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4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0" name="Заголовок 3"/>
          <p:cNvSpPr txBox="1"/>
          <p:nvPr/>
        </p:nvSpPr>
        <p:spPr>
          <a:xfrm>
            <a:off x="1965536" y="114142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18091538"/>
              </p:ext>
            </p:extLst>
          </p:nvPr>
        </p:nvGraphicFramePr>
        <p:xfrm>
          <a:off x="1343472" y="1412776"/>
          <a:ext cx="9433048" cy="523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63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Заголовок 3"/>
          <p:cNvSpPr txBox="1"/>
          <p:nvPr/>
        </p:nvSpPr>
        <p:spPr>
          <a:xfrm>
            <a:off x="1965536" y="114142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39036412"/>
              </p:ext>
            </p:extLst>
          </p:nvPr>
        </p:nvGraphicFramePr>
        <p:xfrm>
          <a:off x="1271464" y="1556792"/>
          <a:ext cx="9649072" cy="515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17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" t="3529" r="8356" b="-3529"/>
          <a:stretch>
            <a:fillRect/>
          </a:stretch>
        </p:blipFill>
        <p:spPr>
          <a:xfrm>
            <a:off x="335360" y="4560692"/>
            <a:ext cx="5248233" cy="23239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57" y="4219108"/>
            <a:ext cx="3501750" cy="26293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1340768"/>
            <a:ext cx="3470305" cy="24884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31" y="1412776"/>
            <a:ext cx="3400907" cy="2553622"/>
          </a:xfrm>
          <a:prstGeom prst="rect">
            <a:avLst/>
          </a:prstGeom>
        </p:spPr>
      </p:pic>
      <p:sp>
        <p:nvSpPr>
          <p:cNvPr id="17" name="Заголовок 3"/>
          <p:cNvSpPr txBox="1"/>
          <p:nvPr/>
        </p:nvSpPr>
        <p:spPr>
          <a:xfrm>
            <a:off x="1965536" y="114142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78" y="1055075"/>
            <a:ext cx="2604231" cy="346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0" y="2328757"/>
            <a:ext cx="9893300" cy="1259416"/>
          </a:xfrm>
        </p:spPr>
        <p:txBody>
          <a:bodyPr/>
          <a:lstStyle/>
          <a:p>
            <a:pPr algn="ctr"/>
            <a:r>
              <a:rPr lang="ru-RU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14  </a:t>
            </a:r>
            <a:r>
              <a:rPr lang="ru-RU" alt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Липецка</a:t>
            </a:r>
            <a:endParaRPr lang="ru-RU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5326380" y="5955030"/>
            <a:ext cx="902811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5535" y="296940"/>
            <a:ext cx="8260927" cy="1000760"/>
          </a:xfrm>
        </p:spPr>
        <p:txBody>
          <a:bodyPr/>
          <a:lstStyle/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Изображение 10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05200"/>
            <a:ext cx="3207207" cy="26483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70" name="Скругленный прямоугольник 49169"/>
          <p:cNvSpPr/>
          <p:nvPr/>
        </p:nvSpPr>
        <p:spPr>
          <a:xfrm>
            <a:off x="4051314" y="2489509"/>
            <a:ext cx="4089367" cy="3195731"/>
          </a:xfrm>
          <a:prstGeom prst="roundRect">
            <a:avLst>
              <a:gd name="adj" fmla="val 17509"/>
            </a:avLst>
          </a:prstGeom>
          <a:solidFill>
            <a:srgbClr val="00B050"/>
          </a:solidFill>
          <a:ln w="9525">
            <a:noFill/>
          </a:ln>
        </p:spPr>
        <p:txBody>
          <a:bodyPr/>
          <a:lstStyle/>
          <a:p>
            <a:pPr algn="ctr"/>
            <a:r>
              <a:rPr lang="ru-RU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мониторинга способностей детей до увеличения доли победителей и призёров конкурсов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558878" y="1333030"/>
            <a:ext cx="307424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Границы проекта</a:t>
            </a:r>
            <a:endParaRPr lang="ru-RU" altLang="en-US" sz="2800" b="1" u="sng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t="18031" r="27500" b="11969"/>
          <a:stretch>
            <a:fillRect/>
          </a:stretch>
        </p:blipFill>
        <p:spPr>
          <a:xfrm>
            <a:off x="8321208" y="3601787"/>
            <a:ext cx="3718392" cy="2959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/>
          </p:cNvGraphicFramePr>
          <p:nvPr/>
        </p:nvGraphicFramePr>
        <p:xfrm>
          <a:off x="304503" y="1295375"/>
          <a:ext cx="2561222" cy="3624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4" imgW="5812200" imgH="8223480" progId="">
                  <p:embed/>
                </p:oleObj>
              </mc:Choice>
              <mc:Fallback>
                <p:oleObj name="Acrobat Document" r:id="rId4" imgW="5812200" imgH="8223480" progId="">
                  <p:embed/>
                  <p:pic>
                    <p:nvPicPr>
                      <p:cNvPr id="0" name="Изображение 411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03" y="1295375"/>
                        <a:ext cx="2561222" cy="3624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79846" y="6113651"/>
            <a:ext cx="3050692" cy="37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65" i="1" dirty="0">
                <a:latin typeface="Times New Roman" panose="02020603050405020304" pitchFamily="18" charset="0"/>
                <a:ea typeface="Calibri" panose="020F0502020204030204" pitchFamily="34" charset="0"/>
              </a:rPr>
              <a:t>Перемещение по корпусам</a:t>
            </a:r>
            <a:endParaRPr lang="ru-RU" sz="1865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575" y="4919980"/>
            <a:ext cx="304482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5" i="1" dirty="0">
                <a:latin typeface="Times New Roman" panose="02020603050405020304" pitchFamily="18" charset="0"/>
                <a:ea typeface="Calibri" panose="020F0502020204030204" pitchFamily="34" charset="0"/>
              </a:rPr>
              <a:t>Отсутствие единой системы выявления  и развития детской одаренности у дошкольников в том числе у детей младшего возраста</a:t>
            </a:r>
            <a:endParaRPr lang="ru-RU" sz="1865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96073" y="3122743"/>
            <a:ext cx="24599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Малая доля родителей, вовлеченных в процесс роста и развития творческого </a:t>
            </a:r>
            <a:r>
              <a:rPr lang="ru-RU" sz="1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потенциала детей</a:t>
            </a:r>
            <a:endParaRPr lang="ru-RU" sz="18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04476" y="5826446"/>
            <a:ext cx="3050692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5" i="1" dirty="0">
                <a:latin typeface="Times New Roman" panose="02020603050405020304" pitchFamily="18" charset="0"/>
                <a:ea typeface="Calibri" panose="020F0502020204030204" pitchFamily="34" charset="0"/>
              </a:rPr>
              <a:t>Низкий уровень организации работы  с родителями </a:t>
            </a:r>
            <a:endParaRPr lang="ru-RU" sz="1865" i="1" dirty="0"/>
          </a:p>
        </p:txBody>
      </p:sp>
      <p:pic>
        <p:nvPicPr>
          <p:cNvPr id="6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80" y="4422187"/>
            <a:ext cx="2108199" cy="1581150"/>
          </a:xfrm>
          <a:prstGeom prst="rect">
            <a:avLst/>
          </a:prstGeom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628" y="2112487"/>
            <a:ext cx="2108200" cy="1581151"/>
          </a:xfrm>
          <a:prstGeom prst="rect">
            <a:avLst/>
          </a:prstGeom>
        </p:spPr>
      </p:pic>
      <p:pic>
        <p:nvPicPr>
          <p:cNvPr id="9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21" y="4446961"/>
            <a:ext cx="2075168" cy="15563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60" y="2112487"/>
            <a:ext cx="2075168" cy="1556376"/>
          </a:xfrm>
          <a:prstGeom prst="rect">
            <a:avLst/>
          </a:prstGeom>
        </p:spPr>
      </p:pic>
      <p:sp>
        <p:nvSpPr>
          <p:cNvPr id="21" name="Заголовок 3"/>
          <p:cNvSpPr txBox="1"/>
          <p:nvPr/>
        </p:nvSpPr>
        <p:spPr>
          <a:xfrm>
            <a:off x="1981200" y="87911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Текстовое поле 1"/>
          <p:cNvSpPr txBox="1"/>
          <p:nvPr/>
        </p:nvSpPr>
        <p:spPr>
          <a:xfrm>
            <a:off x="4956564" y="1088671"/>
            <a:ext cx="257397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Старт</a:t>
            </a:r>
            <a:r>
              <a:rPr lang="ru-RU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проекта</a:t>
            </a:r>
            <a:endParaRPr lang="ru-RU" altLang="en-US" sz="2800" b="1" u="sng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344" y="1923862"/>
            <a:ext cx="2583447" cy="119888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033" y="4419828"/>
            <a:ext cx="2819577" cy="1480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04504"/>
              </p:ext>
            </p:extLst>
          </p:nvPr>
        </p:nvGraphicFramePr>
        <p:xfrm>
          <a:off x="1487488" y="1762057"/>
          <a:ext cx="10059085" cy="511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86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3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3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9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3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86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86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770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неделя 2022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 2022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– 2 неделя 2022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– 4 неделя 2022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декабря 2022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– февраль 2023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– 16 марта 2023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марта 2023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Ежеквартально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проекта. Разработка паспорта проекта.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текущей ситуации. Картирование процесса.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идеального и целевого состояния процесса.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коренных причин проблем, формирование предложений по  их решению.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17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выработанных предложений по оптимизации процесса (план мероприятий).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плана мероприятий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Дорожная карта.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(производственный анализ) и стандартизация результатов.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проекта.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411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стабильности результатов.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138276" y="1905000"/>
            <a:ext cx="14670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altLang="ru-RU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Ганта</a:t>
            </a:r>
            <a:endParaRPr lang="ru-RU" alt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 txBox="1"/>
          <p:nvPr/>
        </p:nvSpPr>
        <p:spPr>
          <a:xfrm>
            <a:off x="2514600" y="86459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е поле 1"/>
          <p:cNvSpPr txBox="1"/>
          <p:nvPr/>
        </p:nvSpPr>
        <p:spPr>
          <a:xfrm>
            <a:off x="4261077" y="1087219"/>
            <a:ext cx="4767972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Ключевые события проекта</a:t>
            </a:r>
            <a:endParaRPr lang="ru-RU" altLang="en-US" sz="2800" b="1" u="sng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Блок-схема: несколько документов 2"/>
          <p:cNvSpPr/>
          <p:nvPr/>
        </p:nvSpPr>
        <p:spPr>
          <a:xfrm>
            <a:off x="685800" y="1871345"/>
            <a:ext cx="3460274" cy="2021205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1.Увеличение доли воспитанников, охваченных конкурсными мероприятиями, в т.ч. детей младшего дошкольного </a:t>
            </a:r>
            <a:r>
              <a:rPr lang="ru-RU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до 80%.</a:t>
            </a:r>
            <a:endParaRPr lang="ru-RU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6552987" y="1867535"/>
            <a:ext cx="3672840" cy="2025015"/>
          </a:xfrm>
          <a:prstGeom prst="flowChartMultidocument">
            <a:avLst/>
          </a:prstGeom>
          <a:solidFill>
            <a:srgbClr val="EFB8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Вовлечение родителей в процесс развития и поддержки творческих способностей </a:t>
            </a:r>
            <a:r>
              <a:rPr lang="ru-RU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85%.</a:t>
            </a:r>
            <a:endParaRPr lang="ru-RU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несколько документов 21"/>
          <p:cNvSpPr/>
          <p:nvPr/>
        </p:nvSpPr>
        <p:spPr>
          <a:xfrm>
            <a:off x="2169795" y="4648200"/>
            <a:ext cx="3765550" cy="2094865"/>
          </a:xfrm>
          <a:prstGeom prst="flowChartMultidocumen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3.Расширение спектра дополнительных платных образовательных </a:t>
            </a:r>
            <a:r>
              <a:rPr lang="ru-RU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  до 12 кружков.</a:t>
            </a:r>
            <a:endParaRPr lang="ru-RU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Блок-схема: несколько документов 22"/>
          <p:cNvSpPr/>
          <p:nvPr/>
        </p:nvSpPr>
        <p:spPr>
          <a:xfrm>
            <a:off x="8370992" y="4572000"/>
            <a:ext cx="3504565" cy="1898015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4.Увеличение числа педагогов, владеющих современными  методами работы по выявлению  и развитию детской </a:t>
            </a:r>
            <a:r>
              <a:rPr lang="ru-RU" altLang="en-US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одаренности до 15 сотрудников</a:t>
            </a:r>
            <a:endParaRPr lang="ru-RU" alt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3"/>
          <p:cNvSpPr txBox="1"/>
          <p:nvPr/>
        </p:nvSpPr>
        <p:spPr>
          <a:xfrm>
            <a:off x="1965535" y="0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Текстовое поле 1"/>
          <p:cNvSpPr txBox="1"/>
          <p:nvPr/>
        </p:nvSpPr>
        <p:spPr>
          <a:xfrm>
            <a:off x="4718730" y="980418"/>
            <a:ext cx="2433230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sz="2800" b="1" u="sng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Цели проекта</a:t>
            </a:r>
            <a:endParaRPr lang="ru-RU" altLang="en-US" sz="2800" b="1" u="sng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88" y="0"/>
            <a:ext cx="12192000" cy="6858000"/>
          </a:xfrm>
          <a:prstGeom prst="rect">
            <a:avLst/>
          </a:prstGeom>
        </p:spPr>
      </p:pic>
      <p:grpSp>
        <p:nvGrpSpPr>
          <p:cNvPr id="59398" name="Группа 59397"/>
          <p:cNvGrpSpPr/>
          <p:nvPr/>
        </p:nvGrpSpPr>
        <p:grpSpPr>
          <a:xfrm>
            <a:off x="4979798" y="1971420"/>
            <a:ext cx="6831202" cy="1076960"/>
            <a:chOff x="2304" y="1200"/>
            <a:chExt cx="3102" cy="774"/>
          </a:xfrm>
        </p:grpSpPr>
        <p:sp>
          <p:nvSpPr>
            <p:cNvPr id="59399" name="Скругленный прямоугольник 59398"/>
            <p:cNvSpPr/>
            <p:nvPr/>
          </p:nvSpPr>
          <p:spPr>
            <a:xfrm>
              <a:off x="2334" y="1200"/>
              <a:ext cx="307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21176"/>
                    <a:invGamma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  <p:sp>
          <p:nvSpPr>
            <p:cNvPr id="59400" name="Стрелка вправо 59399"/>
            <p:cNvSpPr/>
            <p:nvPr/>
          </p:nvSpPr>
          <p:spPr>
            <a:xfrm>
              <a:off x="2304" y="148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</p:grpSp>
      <p:grpSp>
        <p:nvGrpSpPr>
          <p:cNvPr id="59401" name="Группа 59400"/>
          <p:cNvGrpSpPr/>
          <p:nvPr/>
        </p:nvGrpSpPr>
        <p:grpSpPr>
          <a:xfrm>
            <a:off x="618059" y="3468810"/>
            <a:ext cx="6059805" cy="1352113"/>
            <a:chOff x="2304" y="2058"/>
            <a:chExt cx="3102" cy="774"/>
          </a:xfrm>
        </p:grpSpPr>
        <p:sp>
          <p:nvSpPr>
            <p:cNvPr id="59402" name="Скругленный прямоугольник 59401"/>
            <p:cNvSpPr/>
            <p:nvPr/>
          </p:nvSpPr>
          <p:spPr>
            <a:xfrm>
              <a:off x="2304" y="2058"/>
              <a:ext cx="3102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1176"/>
                    <a:invGamma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  <p:sp>
          <p:nvSpPr>
            <p:cNvPr id="59403" name="Стрелка вправо 59402"/>
            <p:cNvSpPr/>
            <p:nvPr/>
          </p:nvSpPr>
          <p:spPr>
            <a:xfrm>
              <a:off x="2304" y="2352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</p:grpSp>
      <p:grpSp>
        <p:nvGrpSpPr>
          <p:cNvPr id="59404" name="Группа 59403"/>
          <p:cNvGrpSpPr/>
          <p:nvPr/>
        </p:nvGrpSpPr>
        <p:grpSpPr>
          <a:xfrm>
            <a:off x="4966794" y="5207723"/>
            <a:ext cx="6059806" cy="1077209"/>
            <a:chOff x="2304" y="2880"/>
            <a:chExt cx="3102" cy="809"/>
          </a:xfrm>
        </p:grpSpPr>
        <p:sp>
          <p:nvSpPr>
            <p:cNvPr id="59405" name="Скругленный прямоугольник 59404"/>
            <p:cNvSpPr/>
            <p:nvPr/>
          </p:nvSpPr>
          <p:spPr>
            <a:xfrm>
              <a:off x="2304" y="2880"/>
              <a:ext cx="3102" cy="809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21176"/>
                    <a:invGamma/>
                  </a:schemeClr>
                </a:gs>
              </a:gsLst>
              <a:lin ang="0" scaled="1"/>
              <a:tileRect/>
            </a:gradFill>
            <a:ln w="38100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  <p:sp>
          <p:nvSpPr>
            <p:cNvPr id="59406" name="Стрелка вправо 59405"/>
            <p:cNvSpPr/>
            <p:nvPr/>
          </p:nvSpPr>
          <p:spPr>
            <a:xfrm>
              <a:off x="2304" y="3168"/>
              <a:ext cx="336" cy="240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ru-RU" altLang="en-US" sz="100"/>
            </a:p>
          </p:txBody>
        </p:sp>
      </p:grpSp>
      <p:sp>
        <p:nvSpPr>
          <p:cNvPr id="59407" name="Текстовое поле 59406"/>
          <p:cNvSpPr txBox="1"/>
          <p:nvPr/>
        </p:nvSpPr>
        <p:spPr>
          <a:xfrm>
            <a:off x="5486400" y="5114264"/>
            <a:ext cx="521444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выявления и развития детской одаренности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8" name="Текстовое поле 59407"/>
          <p:cNvSpPr txBox="1"/>
          <p:nvPr/>
        </p:nvSpPr>
        <p:spPr>
          <a:xfrm>
            <a:off x="1111463" y="3476370"/>
            <a:ext cx="56388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чек – листа родителям для дальнейшего развития творческих способностей детей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409" name="Текстовое поле 59408"/>
          <p:cNvSpPr txBox="1"/>
          <p:nvPr/>
        </p:nvSpPr>
        <p:spPr>
          <a:xfrm>
            <a:off x="5670212" y="2088813"/>
            <a:ext cx="629543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выявление первоначальных склонностей ребёнка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Изображение 10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9790" y="1867903"/>
            <a:ext cx="1779270" cy="13608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811" y="5061025"/>
            <a:ext cx="2533227" cy="147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Заголовок 3"/>
          <p:cNvSpPr txBox="1"/>
          <p:nvPr/>
        </p:nvSpPr>
        <p:spPr>
          <a:xfrm>
            <a:off x="1956648" y="128572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овое поле 1"/>
          <p:cNvSpPr txBox="1"/>
          <p:nvPr/>
        </p:nvSpPr>
        <p:spPr>
          <a:xfrm>
            <a:off x="5261629" y="876514"/>
            <a:ext cx="1747594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Эффекты</a:t>
            </a:r>
            <a:endParaRPr lang="ru-RU" altLang="en-US" sz="2800" b="1" u="sng" dirty="0">
              <a:solidFill>
                <a:srgbClr val="008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396" y="3266395"/>
            <a:ext cx="1809333" cy="1630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12192000" cy="6858000"/>
          </a:xfrm>
          <a:prstGeom prst="rect">
            <a:avLst/>
          </a:prstGeom>
        </p:spPr>
      </p:pic>
      <p:graphicFrame>
        <p:nvGraphicFramePr>
          <p:cNvPr id="2" name="Таблица 1"/>
          <p:cNvGraphicFramePr/>
          <p:nvPr>
            <p:extLst>
              <p:ext uri="{D42A27DB-BD31-4B8C-83A1-F6EECF244321}">
                <p14:modId xmlns:p14="http://schemas.microsoft.com/office/powerpoint/2010/main" val="3672932854"/>
              </p:ext>
            </p:extLst>
          </p:nvPr>
        </p:nvGraphicFramePr>
        <p:xfrm>
          <a:off x="76200" y="1290320"/>
          <a:ext cx="12014200" cy="469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8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Время протекания процесса</a:t>
                      </a:r>
                      <a:endParaRPr lang="ru-RU" altLang="en-US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alt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шаги процесса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музыкальный руководитель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инструктор по физической культуре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наблюдение</a:t>
                      </a:r>
                    </a:p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67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отбор детей для участия в конкурсе</a:t>
                      </a:r>
                    </a:p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обмен информацией между корпусами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музыкальные конкурсы</a:t>
                      </a:r>
                    </a:p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театральные конкурсы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спортивные соревнования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10 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конкурсам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конкурсы</a:t>
                      </a: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интеллектуальные конкурсы</a:t>
                      </a:r>
                      <a:endParaRPr lang="ru-RU" altLang="en-US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музыкальные конкурсы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театральные конкурсы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спортивные соревнования</a:t>
                      </a:r>
                      <a:endParaRPr lang="ru-RU" altLang="en-US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</a:t>
                      </a:r>
                      <a:r>
                        <a:rPr lang="ru-RU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дней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3352800" y="0"/>
            <a:ext cx="587502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</a:t>
            </a:r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101850" y="645160"/>
            <a:ext cx="9098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b="1" u="sng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Карта потока создания ценности текущего состояния процесса</a:t>
            </a:r>
            <a:endParaRPr lang="ru-RU" altLang="en-US"/>
          </a:p>
        </p:txBody>
      </p:sp>
      <p:sp>
        <p:nvSpPr>
          <p:cNvPr id="10" name="Взрыв: 8 точек 9"/>
          <p:cNvSpPr/>
          <p:nvPr/>
        </p:nvSpPr>
        <p:spPr>
          <a:xfrm>
            <a:off x="1828800" y="239930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Взрыв: 8 точек 6"/>
          <p:cNvSpPr/>
          <p:nvPr/>
        </p:nvSpPr>
        <p:spPr>
          <a:xfrm>
            <a:off x="2819400" y="3010535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Взрыв: 8 точек 6"/>
          <p:cNvSpPr/>
          <p:nvPr/>
        </p:nvSpPr>
        <p:spPr>
          <a:xfrm>
            <a:off x="1447800" y="4396105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Взрыв: 8 точек 6"/>
          <p:cNvSpPr/>
          <p:nvPr/>
        </p:nvSpPr>
        <p:spPr>
          <a:xfrm>
            <a:off x="1905000" y="3581400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Взрыв: 8 точек 6"/>
          <p:cNvSpPr/>
          <p:nvPr/>
        </p:nvSpPr>
        <p:spPr>
          <a:xfrm>
            <a:off x="1752600" y="5316220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Взрыв: 8 точек 6"/>
          <p:cNvSpPr/>
          <p:nvPr/>
        </p:nvSpPr>
        <p:spPr>
          <a:xfrm>
            <a:off x="76200" y="5334635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Взрыв: 8 точек 6"/>
          <p:cNvSpPr/>
          <p:nvPr/>
        </p:nvSpPr>
        <p:spPr>
          <a:xfrm>
            <a:off x="2684780" y="5257800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Взрыв: 8 точек 6"/>
          <p:cNvSpPr/>
          <p:nvPr/>
        </p:nvSpPr>
        <p:spPr>
          <a:xfrm>
            <a:off x="914400" y="5284470"/>
            <a:ext cx="614680" cy="64833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269240" y="6172200"/>
            <a:ext cx="5445760" cy="611505"/>
          </a:xfrm>
          <a:prstGeom prst="flowChartAlternateProcess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- </a:t>
            </a:r>
            <a:r>
              <a:rPr lang="ru-RU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</a:t>
            </a:r>
            <a:r>
              <a:rPr lang="ru-RU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75"/>
            <a:ext cx="12192000" cy="685800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/>
        </p:nvGraphicFramePr>
        <p:xfrm>
          <a:off x="838200" y="1118870"/>
          <a:ext cx="8136255" cy="573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Заголовок 3"/>
          <p:cNvSpPr txBox="1"/>
          <p:nvPr/>
        </p:nvSpPr>
        <p:spPr>
          <a:xfrm>
            <a:off x="1905000" y="-2931"/>
            <a:ext cx="8260927" cy="100076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0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Выявление детской одаренности  </a:t>
            </a:r>
            <a:b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altLang="en-US" sz="20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 обеспечение роста творческого потенциала детей в ДОУ</a:t>
            </a:r>
            <a:endParaRPr lang="ru-RU" altLang="en-US" sz="20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3"/>
          <p:cNvGraphicFramePr>
            <a:graphicFrameLocks noGrp="1"/>
          </p:cNvGraphicFramePr>
          <p:nvPr>
            <p:ph idx="1"/>
          </p:nvPr>
        </p:nvGraphicFramePr>
        <p:xfrm>
          <a:off x="8003540" y="1600200"/>
          <a:ext cx="4091305" cy="397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Наблюдение – процесс долгий и не точный.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Узкий круг отбора детей (только дети старшего дошкольного возраста).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Отсутствует прямая связь между педагогом и законным представителем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одарённого ребёнка.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Территориальный разброс корпусов.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ECF40">
                            <a:lumMod val="47000"/>
                            <a:lumOff val="53000"/>
                          </a:srgbClr>
                        </a:gs>
                        <a:gs pos="100000">
                          <a:srgbClr val="846C21"/>
                        </a:gs>
                      </a:gsLst>
                      <a:lin ang="10800000" scaled="0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Взрыв: 8 точек 9"/>
          <p:cNvSpPr/>
          <p:nvPr/>
        </p:nvSpPr>
        <p:spPr>
          <a:xfrm>
            <a:off x="5791200" y="61724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Взрыв: 8 точек 9"/>
          <p:cNvSpPr/>
          <p:nvPr/>
        </p:nvSpPr>
        <p:spPr>
          <a:xfrm>
            <a:off x="4724400" y="61724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Взрыв: 8 точек 9"/>
          <p:cNvSpPr/>
          <p:nvPr/>
        </p:nvSpPr>
        <p:spPr>
          <a:xfrm>
            <a:off x="3581400" y="61724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Взрыв: 8 точек 9"/>
          <p:cNvSpPr/>
          <p:nvPr/>
        </p:nvSpPr>
        <p:spPr>
          <a:xfrm>
            <a:off x="2438400" y="61724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Взрыв: 8 точек 9"/>
          <p:cNvSpPr/>
          <p:nvPr/>
        </p:nvSpPr>
        <p:spPr>
          <a:xfrm>
            <a:off x="8229600" y="47246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Взрыв: 8 точек 9"/>
          <p:cNvSpPr/>
          <p:nvPr/>
        </p:nvSpPr>
        <p:spPr>
          <a:xfrm>
            <a:off x="8229600" y="38102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Взрыв: 8 точек 9"/>
          <p:cNvSpPr/>
          <p:nvPr/>
        </p:nvSpPr>
        <p:spPr>
          <a:xfrm>
            <a:off x="8229600" y="27434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Взрыв: 8 точек 9"/>
          <p:cNvSpPr/>
          <p:nvPr/>
        </p:nvSpPr>
        <p:spPr>
          <a:xfrm>
            <a:off x="8153400" y="1752871"/>
            <a:ext cx="609600" cy="61150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E466B7"/>
      </a:accent1>
      <a:accent2>
        <a:srgbClr val="699EF3"/>
      </a:accent2>
      <a:accent3>
        <a:srgbClr val="FFFFFF"/>
      </a:accent3>
      <a:accent4>
        <a:srgbClr val="000000"/>
      </a:accent4>
      <a:accent5>
        <a:srgbClr val="EFB9D7"/>
      </a:accent5>
      <a:accent6>
        <a:srgbClr val="5E8DDA"/>
      </a:accent6>
      <a:hlink>
        <a:srgbClr val="FEB93C"/>
      </a:hlink>
      <a:folHlink>
        <a:srgbClr val="6ED896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DBD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9D7"/>
        </a:accent5>
        <a:accent6>
          <a:srgbClr val="5E8DDA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EF"/>
        </a:accent5>
        <a:accent6>
          <a:srgbClr val="A768BB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E466B7"/>
      </a:accent1>
      <a:accent2>
        <a:srgbClr val="699EF3"/>
      </a:accent2>
      <a:accent3>
        <a:srgbClr val="FFFFFF"/>
      </a:accent3>
      <a:accent4>
        <a:srgbClr val="000000"/>
      </a:accent4>
      <a:accent5>
        <a:srgbClr val="EFB9D7"/>
      </a:accent5>
      <a:accent6>
        <a:srgbClr val="5E8DDA"/>
      </a:accent6>
      <a:hlink>
        <a:srgbClr val="FEB93C"/>
      </a:hlink>
      <a:folHlink>
        <a:srgbClr val="6ED896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DBD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9D7"/>
        </a:accent5>
        <a:accent6>
          <a:srgbClr val="5E8DDA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EF"/>
        </a:accent5>
        <a:accent6>
          <a:srgbClr val="A768BB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1070</Words>
  <Application>Microsoft Office PowerPoint</Application>
  <PresentationFormat>Широкоэкранный</PresentationFormat>
  <Paragraphs>292</Paragraphs>
  <Slides>23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Default Design</vt:lpstr>
      <vt:lpstr>1_Default Design</vt:lpstr>
      <vt:lpstr>Acrobat Document</vt:lpstr>
      <vt:lpstr>Document</vt:lpstr>
      <vt:lpstr>Документ</vt:lpstr>
      <vt:lpstr>Презентация PowerPoint</vt:lpstr>
      <vt:lpstr>Презентация PowerPoint</vt:lpstr>
      <vt:lpstr>Выявление детской одаренности   и обеспечение роста творческого потенциала детей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ДОУ № 14  г. Липецка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www.themegallery.com</dc:creator>
  <cp:lastModifiedBy>User</cp:lastModifiedBy>
  <cp:revision>106</cp:revision>
  <dcterms:created xsi:type="dcterms:W3CDTF">2008-03-14T00:51:00Z</dcterms:created>
  <dcterms:modified xsi:type="dcterms:W3CDTF">2023-03-29T12:57:29Z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EF4FDC7B2BC54FF6B6FA915A4A799FCF</vt:lpwstr>
  </property>
  <property fmtid="{D5CDD505-2E9C-101B-9397-08002B2CF9AE}" pid="3" name="KSOProductBuildVer">
    <vt:lpwstr>1049-11.2.0.11516</vt:lpwstr>
  </property>
</Properties>
</file>