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620000" cy="5715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Jura Light" panose="020B0604020202020204" charset="0"/>
      <p:regular r:id="rId19"/>
    </p:embeddedFont>
    <p:embeddedFont>
      <p:font typeface="Jura Light Bold" panose="020B0604020202020204" charset="0"/>
      <p:regular r:id="rId20"/>
    </p:embeddedFont>
    <p:embeddedFont>
      <p:font typeface="Open Sans Light" panose="020B0306030504020204" pitchFamily="34" charset="0"/>
      <p:regular r:id="rId21"/>
    </p:embeddedFont>
    <p:embeddedFont>
      <p:font typeface="Open Sans Light Bold" panose="020B0604020202020204" charset="0"/>
      <p:regular r:id="rId22"/>
    </p:embeddedFont>
    <p:embeddedFont>
      <p:font typeface="Open Sans Light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150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7928" y="1936198"/>
            <a:ext cx="1513901" cy="17130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947952">
            <a:off x="2649802" y="4387543"/>
            <a:ext cx="1281516" cy="1450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0" r="300"/>
          <a:stretch>
            <a:fillRect/>
          </a:stretch>
        </p:blipFill>
        <p:spPr>
          <a:xfrm>
            <a:off x="2603649" y="2142000"/>
            <a:ext cx="2412703" cy="2189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65969">
            <a:off x="0" y="4024609"/>
            <a:ext cx="2412703" cy="217595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935568" y="4097893"/>
            <a:ext cx="3112932" cy="0"/>
          </a:xfrm>
          <a:prstGeom prst="line">
            <a:avLst/>
          </a:prstGeom>
          <a:ln w="9525" cap="rnd">
            <a:solidFill>
              <a:srgbClr val="927E8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4250"/>
          <a:stretch>
            <a:fillRect/>
          </a:stretch>
        </p:blipFill>
        <p:spPr>
          <a:xfrm>
            <a:off x="-112136" y="94748"/>
            <a:ext cx="1865497" cy="1841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4473" y="2560387"/>
            <a:ext cx="1992050" cy="160111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2209" y="76482"/>
            <a:ext cx="6886717" cy="232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4"/>
              </a:lnSpc>
            </a:pPr>
            <a:r>
              <a:rPr lang="en-US" sz="2603" spc="460" dirty="0">
                <a:solidFill>
                  <a:srgbClr val="927E82"/>
                </a:solidFill>
                <a:latin typeface="Km Standard TT Bold"/>
              </a:rPr>
              <a:t>НЕТРАДИЦИОННЫЕ </a:t>
            </a:r>
          </a:p>
          <a:p>
            <a:pPr algn="ctr">
              <a:lnSpc>
                <a:spcPts val="3644"/>
              </a:lnSpc>
            </a:pPr>
            <a:r>
              <a:rPr lang="en-US" sz="2603" spc="460" dirty="0">
                <a:solidFill>
                  <a:srgbClr val="927E82"/>
                </a:solidFill>
                <a:latin typeface="Km Standard TT Bold"/>
              </a:rPr>
              <a:t>ФОРМЫ</a:t>
            </a:r>
          </a:p>
          <a:p>
            <a:pPr algn="ctr">
              <a:lnSpc>
                <a:spcPts val="3644"/>
              </a:lnSpc>
            </a:pPr>
            <a:r>
              <a:rPr lang="en-US" sz="2603" spc="460" dirty="0">
                <a:solidFill>
                  <a:srgbClr val="927E82"/>
                </a:solidFill>
                <a:latin typeface="Km Standard TT Bold"/>
              </a:rPr>
              <a:t>АРТИКУЛЯЦИОННОЙ ГИМНАСТИКИ</a:t>
            </a:r>
          </a:p>
          <a:p>
            <a:pPr algn="ctr">
              <a:lnSpc>
                <a:spcPts val="3644"/>
              </a:lnSpc>
            </a:pPr>
            <a:r>
              <a:rPr lang="en-US" sz="2603" spc="460" dirty="0">
                <a:solidFill>
                  <a:srgbClr val="927E82"/>
                </a:solidFill>
                <a:latin typeface="Km Standard TT Bold"/>
              </a:rPr>
              <a:t>(УПРАЖНЕНИЯ С БУСИНОЙ)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93935" y="4283469"/>
            <a:ext cx="3996198" cy="61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2"/>
              </a:lnSpc>
            </a:pPr>
            <a:r>
              <a:rPr lang="en-US" sz="1716" spc="159">
                <a:solidFill>
                  <a:srgbClr val="927E82"/>
                </a:solidFill>
                <a:latin typeface="Jura Light"/>
              </a:rPr>
              <a:t>Подготовил: учитель-логопед</a:t>
            </a:r>
          </a:p>
          <a:p>
            <a:pPr algn="ctr">
              <a:lnSpc>
                <a:spcPts val="2402"/>
              </a:lnSpc>
            </a:pPr>
            <a:r>
              <a:rPr lang="en-US" sz="1716" spc="159">
                <a:solidFill>
                  <a:srgbClr val="927E82"/>
                </a:solidFill>
                <a:latin typeface="Jura Light"/>
              </a:rPr>
              <a:t>Гомзарь Т.Е.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243" y="-38100"/>
            <a:ext cx="7519514" cy="332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Регулярное выполнение артикуляционной гимнастики поможет: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– улучшить кровоснабжение артикуляционных органов;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– улучшить подвижность артикуляционных органов;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 – укрепить мышечную систему языка, губ, щёк;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– научить ребёнка удерживать определённую артикуляционную позу;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– увеличить амплитуду движений;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 – уменьшить напряжённость артикуляционных органов; -подготовить артикуляционный аппарат ребёнка к правильному произношению звуков.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1000"/>
          </a:blip>
          <a:srcRect t="19421" b="17685"/>
          <a:stretch>
            <a:fillRect/>
          </a:stretch>
        </p:blipFill>
        <p:spPr>
          <a:xfrm>
            <a:off x="1234725" y="3285490"/>
            <a:ext cx="5150551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7928" y="1936198"/>
            <a:ext cx="1513901" cy="17130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250"/>
          <a:stretch>
            <a:fillRect/>
          </a:stretch>
        </p:blipFill>
        <p:spPr>
          <a:xfrm>
            <a:off x="-44999" y="424945"/>
            <a:ext cx="1865497" cy="18414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73" y="2560387"/>
            <a:ext cx="1992050" cy="16011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65969">
            <a:off x="0" y="4024609"/>
            <a:ext cx="2412703" cy="21759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300" r="300"/>
          <a:stretch>
            <a:fillRect/>
          </a:stretch>
        </p:blipFill>
        <p:spPr>
          <a:xfrm>
            <a:off x="2474115" y="2266395"/>
            <a:ext cx="2412703" cy="21890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8947952">
            <a:off x="1833357" y="4038866"/>
            <a:ext cx="1281516" cy="1450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96100" y="4161497"/>
            <a:ext cx="1992050" cy="160111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22883" y="1158007"/>
            <a:ext cx="6138485" cy="77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4"/>
              </a:lnSpc>
            </a:pPr>
            <a:r>
              <a:rPr lang="en-US" sz="4481">
                <a:solidFill>
                  <a:srgbClr val="A08BA3"/>
                </a:solidFill>
                <a:latin typeface="Jura Light Bold"/>
              </a:rPr>
              <a:t>Спасибо за внимание</a:t>
            </a:r>
            <a:r>
              <a:rPr lang="en-US" sz="4481">
                <a:solidFill>
                  <a:srgbClr val="A08BA3"/>
                </a:solidFill>
                <a:latin typeface="Jura Light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30712" y="3448585"/>
            <a:ext cx="2412703" cy="2175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5000"/>
          </a:blip>
          <a:srcRect l="4974" t="3087" r="4394" b="1449"/>
          <a:stretch>
            <a:fillRect/>
          </a:stretch>
        </p:blipFill>
        <p:spPr>
          <a:xfrm>
            <a:off x="5018690" y="262759"/>
            <a:ext cx="2601310" cy="35341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1942" y="523875"/>
            <a:ext cx="4015081" cy="318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err="1">
                <a:solidFill>
                  <a:srgbClr val="000000"/>
                </a:solidFill>
                <a:latin typeface="Open Sans Light Bold"/>
              </a:rPr>
              <a:t>Артикуляционная</a:t>
            </a:r>
            <a:r>
              <a:rPr lang="en-US" sz="22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 Bold"/>
              </a:rPr>
              <a:t>гимнастика</a:t>
            </a:r>
            <a:r>
              <a:rPr lang="en-US" sz="22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– </a:t>
            </a:r>
          </a:p>
          <a:p>
            <a:pPr algn="ctr">
              <a:lnSpc>
                <a:spcPts val="3219"/>
              </a:lnSpc>
            </a:pP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это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комплекс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упражнений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направленный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развитие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движения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органов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речи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необходимых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для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правильного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произношения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ns Light"/>
              </a:rPr>
              <a:t>звуков</a:t>
            </a:r>
            <a:r>
              <a:rPr lang="en-US" sz="2299" dirty="0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47952">
            <a:off x="501923" y="4038866"/>
            <a:ext cx="1281516" cy="1450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4250"/>
          <a:stretch>
            <a:fillRect/>
          </a:stretch>
        </p:blipFill>
        <p:spPr>
          <a:xfrm>
            <a:off x="1696021" y="4222775"/>
            <a:ext cx="1865497" cy="184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6603" y="2379011"/>
            <a:ext cx="5066532" cy="32167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3156" y="422516"/>
            <a:ext cx="6493426" cy="209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en-US" sz="1997" dirty="0" err="1">
                <a:solidFill>
                  <a:srgbClr val="000000"/>
                </a:solidFill>
                <a:latin typeface="Open Sans Light Bold"/>
              </a:rPr>
              <a:t>Цель</a:t>
            </a:r>
            <a:r>
              <a:rPr lang="en-US" sz="1997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 Bold"/>
              </a:rPr>
              <a:t>артикуляционной</a:t>
            </a:r>
            <a:r>
              <a:rPr lang="en-US" sz="1997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 Bold"/>
              </a:rPr>
              <a:t>гимнастики</a:t>
            </a:r>
            <a:r>
              <a:rPr lang="en-US" sz="1997" dirty="0">
                <a:solidFill>
                  <a:srgbClr val="000000"/>
                </a:solidFill>
                <a:latin typeface="Open Sans Light Bold"/>
              </a:rPr>
              <a:t>: </a:t>
            </a:r>
          </a:p>
          <a:p>
            <a:pPr algn="ctr">
              <a:lnSpc>
                <a:spcPts val="2796"/>
              </a:lnSpc>
            </a:pP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выработка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полноценных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движений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и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определенных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положений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органов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артикуляционного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аппарата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умение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объединять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простые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движения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в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сложные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необходимые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для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правильного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произнесения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Open Sans Light"/>
              </a:rPr>
              <a:t>звуков</a:t>
            </a:r>
            <a:r>
              <a:rPr lang="en-US" sz="1997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 algn="ctr">
              <a:lnSpc>
                <a:spcPts val="2796"/>
              </a:lnSpc>
            </a:pPr>
            <a:endParaRPr lang="en-US" sz="1997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9782" y="350616"/>
            <a:ext cx="3020218" cy="22661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20296" y="3079208"/>
            <a:ext cx="3020218" cy="23835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5077" y="46965"/>
            <a:ext cx="4454705" cy="4214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00000"/>
                </a:solidFill>
                <a:latin typeface="Open Sans Light Bold"/>
              </a:rPr>
              <a:t>Что</a:t>
            </a:r>
            <a:r>
              <a:rPr lang="en-US" sz="19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 Bold"/>
              </a:rPr>
              <a:t>нам</a:t>
            </a:r>
            <a:r>
              <a:rPr lang="en-US" sz="19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 Bold"/>
              </a:rPr>
              <a:t>понадобится</a:t>
            </a:r>
            <a:r>
              <a:rPr lang="en-US" sz="1999" dirty="0">
                <a:solidFill>
                  <a:srgbClr val="000000"/>
                </a:solidFill>
                <a:latin typeface="Open Sans Light Bold"/>
              </a:rPr>
              <a:t>?! </a:t>
            </a:r>
          </a:p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Бусина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Пластиковая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или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стеклянная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Крупная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и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яркая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диаметр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2-3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см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фактурные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бусины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но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не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с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острыми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краями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Вместо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бусины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может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быть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киндер-сюрприз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Нитка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для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бусины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Лучше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не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обычная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нитка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а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пластиковый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шнур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длинной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60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см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Он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не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намокает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легко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моется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Не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провисает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как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нитка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под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тяжестью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Open Sans Light"/>
              </a:rPr>
              <a:t>бусины</a:t>
            </a:r>
            <a:r>
              <a:rPr lang="en-US" sz="1999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 algn="ctr">
              <a:lnSpc>
                <a:spcPts val="2799"/>
              </a:lnSpc>
            </a:pPr>
            <a:endParaRPr lang="en-US" sz="1999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</a:blip>
          <a:srcRect t="388" b="2332"/>
          <a:stretch>
            <a:fillRect/>
          </a:stretch>
        </p:blipFill>
        <p:spPr>
          <a:xfrm>
            <a:off x="2035459" y="2427141"/>
            <a:ext cx="3890668" cy="32878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97612"/>
            <a:ext cx="7620000" cy="347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spc="353" dirty="0" err="1">
                <a:solidFill>
                  <a:srgbClr val="000000"/>
                </a:solidFill>
                <a:latin typeface="Open Sans Light Bold"/>
              </a:rPr>
              <a:t>Как</a:t>
            </a:r>
            <a:r>
              <a:rPr lang="en-US" sz="1999" spc="353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1999" spc="353" dirty="0" err="1">
                <a:solidFill>
                  <a:srgbClr val="000000"/>
                </a:solidFill>
                <a:latin typeface="Open Sans Light Bold"/>
              </a:rPr>
              <a:t>заниматься</a:t>
            </a:r>
            <a:r>
              <a:rPr lang="en-US" sz="1999" spc="353" dirty="0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1999" spc="247" dirty="0">
                <a:solidFill>
                  <a:srgbClr val="000000"/>
                </a:solidFill>
                <a:latin typeface="Arimo Bold"/>
              </a:rPr>
              <a:t> </a:t>
            </a:r>
          </a:p>
          <a:p>
            <a:pPr marL="431799" lvl="1" indent="-215899" algn="ctr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000000"/>
                </a:solidFill>
                <a:latin typeface="Arimo"/>
              </a:rPr>
              <a:t>Во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время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работы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взрослый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удерживает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веревку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руке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. </a:t>
            </a:r>
          </a:p>
          <a:p>
            <a:pPr marL="431799" lvl="1" indent="-215899" algn="ctr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000000"/>
                </a:solidFill>
                <a:latin typeface="Arimo"/>
              </a:rPr>
              <a:t>Шарик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веревочкой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после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каждого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занятия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тщательно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промывать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теплой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водой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детским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мылом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просушивать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салфеткой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. </a:t>
            </a:r>
          </a:p>
          <a:p>
            <a:pPr marL="431799" lvl="1" indent="-215899" algn="ctr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000000"/>
                </a:solidFill>
                <a:latin typeface="Arimo"/>
              </a:rPr>
              <a:t>Шарик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должен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быть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строго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индивидуальным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Также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занятии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ребёнок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сам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может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удерживать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верёвочку</a:t>
            </a:r>
            <a:r>
              <a:rPr lang="en-US" sz="1999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1999" dirty="0" err="1">
                <a:solidFill>
                  <a:srgbClr val="000000"/>
                </a:solidFill>
                <a:latin typeface="Arimo"/>
              </a:rPr>
              <a:t>шариком</a:t>
            </a:r>
            <a:endParaRPr lang="en-US" sz="1999" dirty="0">
              <a:solidFill>
                <a:srgbClr val="000000"/>
              </a:solidFill>
              <a:latin typeface="Arimo"/>
            </a:endParaRPr>
          </a:p>
          <a:p>
            <a:pPr marL="431799" lvl="1" indent="-215899" algn="ctr">
              <a:lnSpc>
                <a:spcPts val="2799"/>
              </a:lnSpc>
              <a:buFont typeface="Arial"/>
              <a:buChar char="•"/>
            </a:pPr>
            <a:endParaRPr lang="en-US" sz="1999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520"/>
              </a:lnSpc>
            </a:pPr>
            <a:endParaRPr lang="en-US" sz="1999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 t="3020" b="35860"/>
          <a:stretch>
            <a:fillRect/>
          </a:stretch>
        </p:blipFill>
        <p:spPr>
          <a:xfrm>
            <a:off x="1692168" y="2421645"/>
            <a:ext cx="4377946" cy="28725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2282" y="64747"/>
            <a:ext cx="7477718" cy="210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 Italics"/>
              </a:rPr>
              <a:t>Упражнения с шариком 1.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 Italics"/>
              </a:rPr>
              <a:t> Двигать шарик по горизонтально натянутой на пальцах обеих рук веревке языком вправо-влево.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 Italics"/>
              </a:rPr>
              <a:t>Упражнение 2.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 Italics"/>
              </a:rPr>
              <a:t>Двигать шарик по вертикально натянутой веревочке вверх (вниз шарик падает произвольно).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000"/>
          </a:blip>
          <a:srcRect t="1252" b="33189"/>
          <a:stretch>
            <a:fillRect/>
          </a:stretch>
        </p:blipFill>
        <p:spPr>
          <a:xfrm>
            <a:off x="1578873" y="2005285"/>
            <a:ext cx="4436293" cy="29410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5750" y="147855"/>
            <a:ext cx="7048500" cy="104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"/>
              </a:rPr>
              <a:t>Упражнение 3.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"/>
              </a:rPr>
              <a:t>Толкать языком шарик вверх-вниз, веревка натянута горизонтально.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259"/>
          <a:stretch>
            <a:fillRect/>
          </a:stretch>
        </p:blipFill>
        <p:spPr>
          <a:xfrm>
            <a:off x="1660458" y="1993577"/>
            <a:ext cx="4299084" cy="28899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3254" y="264830"/>
            <a:ext cx="7232521" cy="6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"/>
              </a:rPr>
              <a:t>Упражнение 4.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Light Bold"/>
              </a:rPr>
              <a:t> Язык - "чашечка", цель: поймать шарик в "чашечку"</a:t>
            </a:r>
            <a:r>
              <a:rPr lang="en-US" sz="1999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52" b="42582"/>
          <a:stretch>
            <a:fillRect/>
          </a:stretch>
        </p:blipFill>
        <p:spPr>
          <a:xfrm>
            <a:off x="1627150" y="2957986"/>
            <a:ext cx="4365699" cy="25799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107137"/>
            <a:ext cx="7620000" cy="249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Light Bold"/>
              </a:rPr>
              <a:t>Упражнение 5.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Light Bold"/>
              </a:rPr>
              <a:t>Ловить шарик губами, с силой выталкивать. "выплевывая" его, Упражнение 6.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Light Bold"/>
              </a:rPr>
              <a:t>Поймать шарик губами. Сомкнуть, насколько это можно, губы и покатать шарик от щеки к щеке.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Light Bold"/>
              </a:rPr>
              <a:t>Упражнение 7.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Light Bold"/>
              </a:rPr>
              <a:t>Рассказывать скороговорки с шариком во рту, держа руками веревочку.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354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Calibri</vt:lpstr>
      <vt:lpstr>Open Sans Light Bold</vt:lpstr>
      <vt:lpstr>Arial</vt:lpstr>
      <vt:lpstr>Arimo Bold</vt:lpstr>
      <vt:lpstr>Open Sans Light Bold Italics</vt:lpstr>
      <vt:lpstr>Jura Light</vt:lpstr>
      <vt:lpstr>Km Standard TT Bold</vt:lpstr>
      <vt:lpstr>Jura Light Bold</vt:lpstr>
      <vt:lpstr>Open Sans Light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Татьяна</dc:title>
  <dc:creator>Tanya</dc:creator>
  <cp:lastModifiedBy>Татьяна Гомзарь</cp:lastModifiedBy>
  <cp:revision>2</cp:revision>
  <dcterms:created xsi:type="dcterms:W3CDTF">2006-08-16T00:00:00Z</dcterms:created>
  <dcterms:modified xsi:type="dcterms:W3CDTF">2022-03-09T17:27:25Z</dcterms:modified>
  <dc:identifier>DAE5k6pxcqM</dc:identifier>
</cp:coreProperties>
</file>