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sldIdLst>
    <p:sldId id="257" r:id="rId2"/>
    <p:sldId id="258" r:id="rId3"/>
    <p:sldId id="262" r:id="rId4"/>
    <p:sldId id="280" r:id="rId5"/>
    <p:sldId id="288" r:id="rId6"/>
    <p:sldId id="274" r:id="rId7"/>
    <p:sldId id="276" r:id="rId8"/>
    <p:sldId id="277" r:id="rId9"/>
    <p:sldId id="286" r:id="rId10"/>
    <p:sldId id="263" r:id="rId11"/>
    <p:sldId id="282" r:id="rId12"/>
    <p:sldId id="283" r:id="rId13"/>
    <p:sldId id="284" r:id="rId14"/>
    <p:sldId id="289" r:id="rId15"/>
    <p:sldId id="285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0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9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3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97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1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0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97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6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CB3CB9-7B11-4175-924A-F68FF3EF33A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0E1E6B8-D10B-4BF8-85EF-D3DD1F113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9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175136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ОНИ?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28184" y="5157192"/>
            <a:ext cx="2592288" cy="72008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Подготовила</a:t>
            </a:r>
          </a:p>
          <a:p>
            <a:r>
              <a:rPr lang="ru-RU" sz="1400" b="1" dirty="0" smtClean="0"/>
              <a:t> педагог-психолог </a:t>
            </a:r>
          </a:p>
          <a:p>
            <a:r>
              <a:rPr lang="ru-RU" sz="1400" b="1" dirty="0" smtClean="0"/>
              <a:t>ДОУ № 14 г. Липецка</a:t>
            </a:r>
          </a:p>
          <a:p>
            <a:r>
              <a:rPr lang="ru-RU" sz="1400" b="1" dirty="0" smtClean="0"/>
              <a:t>Шкуратова Ю.С.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5760641" cy="29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0628"/>
            <a:ext cx="728315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Дети с ЗПР </a:t>
            </a:r>
            <a:endParaRPr lang="ru-RU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5624"/>
            <a:ext cx="7283152" cy="44836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Задержка психического развития (ЗПР) </a:t>
            </a:r>
            <a:r>
              <a:rPr lang="ru-RU" dirty="0" smtClean="0"/>
              <a:t>– нарушение нормального темпа психического развития , когда отдельные психические функции (память, внимание, мышление, эмоционально-волевая сфера) отстают в своём развитии от принятых психологических норм для данного возраста, выражается в замедленном темпе созревания различных психических функций.</a:t>
            </a:r>
          </a:p>
          <a:p>
            <a:pPr marL="0" indent="0" algn="just">
              <a:buNone/>
            </a:pPr>
            <a:r>
              <a:rPr lang="ru-RU" dirty="0" smtClean="0"/>
              <a:t>     ЗПР ставится только в дошкольном и младшем       школьном возрасте.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488832" cy="394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консультация по ОВЗ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4" y="332656"/>
            <a:ext cx="903268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консультация по ОВЗ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060848"/>
            <a:ext cx="5616624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консультация по ОВЗ\slide-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" y="116632"/>
            <a:ext cx="9088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Большинство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родителей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проходят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несколько этапов в осознании того, что их ребёнок имеет ограниченные возможности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здоровья.</a:t>
            </a:r>
            <a:endParaRPr lang="ru-RU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916832"/>
            <a:ext cx="7056784" cy="36724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Семья замечает какие-либо отклонения в развитии ребёнка, но не обращает на это внимания, считая, что с возрастом это пройдёт</a:t>
            </a:r>
          </a:p>
          <a:p>
            <a:pPr algn="just"/>
            <a:r>
              <a:rPr lang="ru-RU" dirty="0" smtClean="0"/>
              <a:t>Семье сообщают о проблемах в развитии ребёнка врачи, воспитатели, знакомые и предлагают пройти обследование, но родители не хотят этого делать, ссылаясь на занятость</a:t>
            </a:r>
          </a:p>
          <a:p>
            <a:pPr algn="just"/>
            <a:r>
              <a:rPr lang="ru-RU" dirty="0" smtClean="0"/>
              <a:t>Семья проходит обследование ребенка для того ,чтобы от родителей «отстали», не понимая, что это необходимо им в первую очередь</a:t>
            </a:r>
          </a:p>
          <a:p>
            <a:pPr algn="just"/>
            <a:r>
              <a:rPr lang="ru-RU" dirty="0" smtClean="0"/>
              <a:t>Семья узнаёт об ограниченных возможностях здоровья своего ребёнка, но считает, что диагноз выставлен не верно</a:t>
            </a:r>
          </a:p>
          <a:p>
            <a:pPr algn="just"/>
            <a:r>
              <a:rPr lang="ru-RU" dirty="0" smtClean="0"/>
              <a:t>Семья принимает сложившуюся ситуацию и живёт дальше с </a:t>
            </a:r>
            <a:r>
              <a:rPr lang="ru-RU" dirty="0"/>
              <a:t>у</a:t>
            </a:r>
            <a:r>
              <a:rPr lang="ru-RU" dirty="0" smtClean="0"/>
              <a:t>чётом потребностей ребёнка.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88590"/>
            <a:ext cx="2196960" cy="14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2879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Основная задача педагогов и специалистов ДОУ в работе с детьми с ОВЗ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6912768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050" dirty="0" smtClean="0"/>
          </a:p>
          <a:p>
            <a:endParaRPr lang="ru-RU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ea typeface="+mj-ea"/>
                <a:cs typeface="+mj-cs"/>
              </a:rPr>
              <a:t>Внимательно относиться </a:t>
            </a:r>
            <a:r>
              <a:rPr lang="ru-RU" dirty="0">
                <a:solidFill>
                  <a:srgbClr val="0070C0"/>
                </a:solidFill>
                <a:ea typeface="+mj-ea"/>
                <a:cs typeface="+mj-cs"/>
              </a:rPr>
              <a:t>к детям с особыми </a:t>
            </a:r>
            <a:r>
              <a:rPr lang="ru-RU" dirty="0" smtClean="0">
                <a:solidFill>
                  <a:srgbClr val="0070C0"/>
                </a:solidFill>
                <a:ea typeface="+mj-ea"/>
                <a:cs typeface="+mj-cs"/>
              </a:rPr>
              <a:t>потребностями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ea typeface="+mj-ea"/>
                <a:cs typeface="+mj-cs"/>
              </a:rPr>
              <a:t>Помочь занять таким детям достойное место в обществе сверстников и наиболее полно реализовать личностные возможности.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a typeface="+mj-ea"/>
                <a:cs typeface="+mj-cs"/>
              </a:rPr>
              <a:t>Этот </a:t>
            </a:r>
            <a:r>
              <a:rPr lang="ru-RU" dirty="0">
                <a:solidFill>
                  <a:srgbClr val="FF0000"/>
                </a:solidFill>
                <a:ea typeface="+mj-ea"/>
                <a:cs typeface="+mj-cs"/>
              </a:rPr>
              <a:t>мир придуман не нами, но начиная с себя мы сможем менять его в лучшую сторону, делая добро!</a:t>
            </a:r>
            <a:endParaRPr lang="ru-RU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endParaRPr lang="ru-RU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7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222657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47248" cy="4778647"/>
          </a:xfrm>
        </p:spPr>
      </p:pic>
    </p:spTree>
    <p:extLst>
      <p:ext uri="{BB962C8B-B14F-4D97-AF65-F5344CB8AC3E}">
        <p14:creationId xmlns:p14="http://schemas.microsoft.com/office/powerpoint/2010/main" val="3495917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ОВЗ – это…</a:t>
            </a:r>
            <a:r>
              <a:rPr lang="ru-RU" dirty="0"/>
              <a:t/>
            </a:r>
            <a:br>
              <a:rPr lang="ru-RU" dirty="0"/>
            </a:b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84784"/>
            <a:ext cx="7920880" cy="453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«Об образовании в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Российской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Федерации» от 29.12.2012 г. №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273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2 п.16: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бучающийся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—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условий».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36704"/>
            <a:ext cx="24432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8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9084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детей с ОВЗ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классификации В.А. Лапшина и Б.П.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Пузанова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7427168" cy="469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нарушением слуха (глухие, слабослышащие, позднооглохшие).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нарушениями зрения (слепые, слабовидящие).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нарушениями речи (логопаты).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нарушениями опорно-двигательного аппарата (ОДА)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задержкой психического развития (ЗПР)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нарушениями поведения и общения (СДВГ, РАС)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умственной отсталостью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 комплексными нарушениями психофизического развития, с так называемыми сложными дефектами (слепоглухонемые, глухие или слепые дети с умственной отсталостью).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6" y="332657"/>
            <a:ext cx="6798734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детей с СДВГ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3" y="1844824"/>
            <a:ext cx="7200799" cy="4024329"/>
          </a:xfrm>
        </p:spPr>
        <p:txBody>
          <a:bodyPr/>
          <a:lstStyle/>
          <a:p>
            <a:r>
              <a:rPr lang="ru-RU" dirty="0" smtClean="0"/>
              <a:t>Выраженное </a:t>
            </a:r>
            <a:r>
              <a:rPr lang="ru-RU" dirty="0" smtClean="0"/>
              <a:t>отставание в поведении и реакциях на окружающее</a:t>
            </a:r>
          </a:p>
          <a:p>
            <a:r>
              <a:rPr lang="ru-RU" dirty="0" smtClean="0"/>
              <a:t>Конфликтность с окружающими, трудность в формировании позитивных отношений</a:t>
            </a:r>
          </a:p>
          <a:p>
            <a:r>
              <a:rPr lang="ru-RU" dirty="0" smtClean="0"/>
              <a:t>Низкий уровень мотивации в деятельности</a:t>
            </a:r>
          </a:p>
          <a:p>
            <a:r>
              <a:rPr lang="ru-RU" dirty="0" smtClean="0"/>
              <a:t>Высокий уровень личностной тревожности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97152"/>
            <a:ext cx="2795272" cy="18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624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Внешнее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проявление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гиперактивности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дефицита внимания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132856"/>
            <a:ext cx="7200800" cy="39604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Повышенная двигательная активность, непрекращающаяся суетливость</a:t>
            </a:r>
          </a:p>
          <a:p>
            <a:r>
              <a:rPr lang="ru-RU" dirty="0" smtClean="0"/>
              <a:t>Постоянная болтливость</a:t>
            </a:r>
          </a:p>
          <a:p>
            <a:r>
              <a:rPr lang="ru-RU" dirty="0" smtClean="0"/>
              <a:t>Агрессивность</a:t>
            </a:r>
          </a:p>
          <a:p>
            <a:r>
              <a:rPr lang="ru-RU" dirty="0" smtClean="0"/>
              <a:t>Создание конфликтных ситуаций</a:t>
            </a:r>
          </a:p>
          <a:p>
            <a:r>
              <a:rPr lang="ru-RU" dirty="0" smtClean="0"/>
              <a:t>Частые перемены настроения</a:t>
            </a:r>
          </a:p>
          <a:p>
            <a:r>
              <a:rPr lang="ru-RU" dirty="0" smtClean="0"/>
              <a:t>Высокая раздражительность</a:t>
            </a:r>
          </a:p>
          <a:p>
            <a:r>
              <a:rPr lang="ru-RU" dirty="0" smtClean="0"/>
              <a:t>Заниженная самооценка, пессимистический настрой</a:t>
            </a:r>
          </a:p>
          <a:p>
            <a:r>
              <a:rPr lang="ru-RU" dirty="0" smtClean="0"/>
              <a:t>Ребенок постоянно отвлекается, не может сосредоточится.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2779801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консультация по ОВЗ\slide-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293"/>
            <a:ext cx="8784976" cy="66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5"/>
            <a:ext cx="7200800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Расстройства аутистического спектра (РАС)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1"/>
            <a:ext cx="7056784" cy="3777282"/>
          </a:xfrm>
        </p:spPr>
        <p:txBody>
          <a:bodyPr/>
          <a:lstStyle/>
          <a:p>
            <a:r>
              <a:rPr lang="ru-RU" dirty="0" smtClean="0"/>
              <a:t>Это комплексные нарушения психического развития, которые характеризуются социальной </a:t>
            </a:r>
            <a:r>
              <a:rPr lang="ru-RU" dirty="0" err="1" smtClean="0"/>
              <a:t>дезадаптацией</a:t>
            </a:r>
            <a:r>
              <a:rPr lang="ru-RU" dirty="0" smtClean="0"/>
              <a:t> и неспособностью к социальному взаимодействию, общению и стереотипностью поведения (многократные повторения однообразных действий, использование ритуалов).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6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008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Особенности детей с РАС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7416823" cy="48245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Взгляд, обращенный в пустоту или в себя, взгляд мимо, скользящий через пространство</a:t>
            </a:r>
          </a:p>
          <a:p>
            <a:r>
              <a:rPr lang="ru-RU" dirty="0" smtClean="0"/>
              <a:t>В поведении ребёнок неадекватен, выглядит отрешенно, играет с одной и той же игрушкой, выстраивает предметы в ряд</a:t>
            </a:r>
          </a:p>
          <a:p>
            <a:r>
              <a:rPr lang="ru-RU" dirty="0" smtClean="0"/>
              <a:t>Избирателен в еде, одежде и общении ( чаще избегает общения с детьми)</a:t>
            </a:r>
          </a:p>
          <a:p>
            <a:r>
              <a:rPr lang="ru-RU" dirty="0" smtClean="0"/>
              <a:t>Испытывает боязнь телесного и зрительного контактов, часто ходит босиком, хаотично передвигается</a:t>
            </a:r>
          </a:p>
          <a:p>
            <a:r>
              <a:rPr lang="ru-RU" dirty="0" smtClean="0"/>
              <a:t>Часто имеет трудности самоконтроля в поведении и деятельности, быстро утомляется, иногда закрывает уши руками при звуках.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1872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Аутизм сочетается с другими нарушениями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1"/>
            <a:ext cx="7416824" cy="3900091"/>
          </a:xfrm>
        </p:spPr>
        <p:txBody>
          <a:bodyPr/>
          <a:lstStyle/>
          <a:p>
            <a:r>
              <a:rPr lang="ru-RU" dirty="0" smtClean="0"/>
              <a:t>Значительная часть людей с РАС (от 25%до 50%) имеют сопутствующую умственную отсталость</a:t>
            </a:r>
          </a:p>
          <a:p>
            <a:r>
              <a:rPr lang="ru-RU" dirty="0" smtClean="0"/>
              <a:t>Часто у них имеются расстройства моторики и координации</a:t>
            </a:r>
          </a:p>
          <a:p>
            <a:r>
              <a:rPr lang="ru-RU" dirty="0" smtClean="0"/>
              <a:t>Проблемы с желудочно-кишечным трактом</a:t>
            </a:r>
          </a:p>
          <a:p>
            <a:r>
              <a:rPr lang="ru-RU" dirty="0" smtClean="0"/>
              <a:t>Нарушения 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dla-detej03</Template>
  <TotalTime>992</TotalTime>
  <Words>488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dla-detej03</vt:lpstr>
      <vt:lpstr>ДЕТИ С ОВЗ - КТО ОНИ?</vt:lpstr>
      <vt:lpstr> ОВЗ – это… </vt:lpstr>
      <vt:lpstr> Классификация детей с ОВЗ  (по классификации В.А. Лапшина и Б.П. Пузанова)</vt:lpstr>
      <vt:lpstr> Особенности детей с СДВГ</vt:lpstr>
      <vt:lpstr> Внешнее проявление гиперактивности и дефицита внимания </vt:lpstr>
      <vt:lpstr>Презентация PowerPoint</vt:lpstr>
      <vt:lpstr>Расстройства аутистического спектра (РАС)</vt:lpstr>
      <vt:lpstr>Особенности детей с РАС</vt:lpstr>
      <vt:lpstr>Аутизм сочетается с другими нарушениями</vt:lpstr>
      <vt:lpstr> Дети с ЗПР  </vt:lpstr>
      <vt:lpstr>Презентация PowerPoint</vt:lpstr>
      <vt:lpstr>Презентация PowerPoint</vt:lpstr>
      <vt:lpstr>Презентация PowerPoint</vt:lpstr>
      <vt:lpstr> Большинство родителей проходят  несколько этапов в осознании того, что их ребёнок имеет ограниченные возможности здоровья.</vt:lpstr>
      <vt:lpstr>  Основная задача педагогов и специалистов ДОУ в работе с детьми с ОВЗ 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с детьми с ОВЗ</dc:title>
  <dc:creator>key2</dc:creator>
  <cp:lastModifiedBy>Пользователь Windows</cp:lastModifiedBy>
  <cp:revision>45</cp:revision>
  <dcterms:created xsi:type="dcterms:W3CDTF">2018-04-27T04:02:41Z</dcterms:created>
  <dcterms:modified xsi:type="dcterms:W3CDTF">2021-05-12T18:50:26Z</dcterms:modified>
</cp:coreProperties>
</file>