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80" r:id="rId3"/>
    <p:sldId id="277" r:id="rId4"/>
    <p:sldId id="278" r:id="rId5"/>
    <p:sldId id="291" r:id="rId6"/>
    <p:sldId id="286" r:id="rId7"/>
    <p:sldId id="288" r:id="rId8"/>
    <p:sldId id="267" r:id="rId9"/>
    <p:sldId id="282" r:id="rId10"/>
    <p:sldId id="283" r:id="rId11"/>
    <p:sldId id="284" r:id="rId12"/>
    <p:sldId id="289" r:id="rId13"/>
    <p:sldId id="269" r:id="rId14"/>
    <p:sldId id="281" r:id="rId15"/>
    <p:sldId id="271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86430" autoAdjust="0"/>
  </p:normalViewPr>
  <p:slideViewPr>
    <p:cSldViewPr>
      <p:cViewPr varScale="1">
        <p:scale>
          <a:sx n="116" d="100"/>
          <a:sy n="116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1973F-D12B-4AEA-8B1C-201D92DD925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33E61-C284-436D-9B15-A3571A673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3E61-C284-436D-9B15-A3571A6736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6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8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08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0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2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0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4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9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9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2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6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5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8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EA97E-A9DC-40DC-A451-C368927EA728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440B-3008-42C6-B4B7-EBF104B1D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60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00108"/>
            <a:ext cx="7631856" cy="24288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Психолого-педагогический консилиум в ДОУ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Нормативно-правовое обеспечение деятельности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933056"/>
            <a:ext cx="3174200" cy="172819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ысшей категории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№14 г. Липецка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Шарапова Л.П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Организационно-методическая документация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187624" y="2088320"/>
            <a:ext cx="6984776" cy="370288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проведения плановых заседаний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учета заседаний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обучающихся, прошедших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регистрации коллегиальных заключений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направления обучающихся на ПМПК.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Специальная документация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4114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развития обучающегося, получающего психолого-педагогическое сопровождение.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Коллегиальное заключение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заседания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обучающегося для предоставления на ПМПК.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Согласие родителей (законных представителей) обучающегося на проведение психолого-педагогического обследования специалистами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 родителей от прохождения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1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4200" r="-399" b="-400"/>
          <a:stretch/>
        </p:blipFill>
        <p:spPr>
          <a:xfrm>
            <a:off x="311629" y="313219"/>
            <a:ext cx="8508844" cy="62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Алгоритм  проведения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29576" cy="487375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обследования ребёнка специалистами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None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Данное обследование осуществляется по инициативе родителей (законных представителей) или сотрудников Организации с письменного согласия родителей (законных представителей).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Назначение ведущего специалиста. Таким ведущим специалистом может быть: педагог-психолог, учитель-логопед, учитель-дефектолог.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заключений каждым специалистом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Назначение даты заседания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Информирование о дате заседания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специалистов и родителей (законных представителей).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заседания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заседании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обсуждаются результаты обследования ребенка каждым специалистом, составляется коллегиальное заключение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результатам заключения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разрабатываются рекомендации и принимается решение о направлении ребёнка на ПМПК.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125"/>
            <a:ext cx="7467600" cy="100563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приеме ребенка с заключением ПМПК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140" y="1688575"/>
            <a:ext cx="2160240" cy="93886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700808"/>
            <a:ext cx="22322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/>
                </a:solidFill>
              </a:rPr>
              <a:t>Взять согласие у родителей на обследование ребенка </a:t>
            </a:r>
            <a:r>
              <a:rPr lang="ru-RU" sz="1200" dirty="0" err="1" smtClean="0">
                <a:solidFill>
                  <a:schemeClr val="bg2"/>
                </a:solidFill>
              </a:rPr>
              <a:t>ППк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23992" y="1700808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Назначить специалиста по сбору документов, написанию характеристики на ребенка для ИОМ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296" y="3488432"/>
            <a:ext cx="2185936" cy="938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01008"/>
            <a:ext cx="2232248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56100"/>
            <a:ext cx="2232248" cy="9388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99" y="5458122"/>
            <a:ext cx="2176231" cy="9388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8" y="5422916"/>
            <a:ext cx="1749704" cy="9388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04148" y="1742509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solidFill>
                  <a:srgbClr val="FFF39D"/>
                </a:solidFill>
              </a:rPr>
              <a:t>Провести внеплановое заседание </a:t>
            </a:r>
            <a:r>
              <a:rPr lang="ru-RU" sz="1200" dirty="0" err="1" smtClean="0">
                <a:solidFill>
                  <a:srgbClr val="FFF39D"/>
                </a:solidFill>
              </a:rPr>
              <a:t>ППк</a:t>
            </a:r>
            <a:r>
              <a:rPr lang="ru-RU" sz="1200" dirty="0" smtClean="0">
                <a:solidFill>
                  <a:srgbClr val="FFF39D"/>
                </a:solidFill>
              </a:rPr>
              <a:t>  и наметить план работы</a:t>
            </a:r>
            <a:endParaRPr lang="ru-RU" sz="1200" dirty="0">
              <a:solidFill>
                <a:srgbClr val="FFF39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2708920"/>
            <a:ext cx="1912640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dirty="0" smtClean="0">
                <a:latin typeface="Calibri"/>
                <a:ea typeface="Calibri"/>
                <a:cs typeface="Times New Roman"/>
              </a:rPr>
              <a:t>- обследовать </a:t>
            </a:r>
            <a:r>
              <a:rPr lang="ru-RU" sz="1000" dirty="0">
                <a:latin typeface="Calibri"/>
                <a:ea typeface="Calibri"/>
                <a:cs typeface="Times New Roman"/>
              </a:rPr>
              <a:t>ребенка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" dirty="0" smtClean="0">
                <a:latin typeface="Calibri"/>
                <a:ea typeface="Calibri"/>
                <a:cs typeface="Times New Roman"/>
              </a:rPr>
              <a:t>- подготовить коллегиальное </a:t>
            </a:r>
            <a:r>
              <a:rPr lang="ru-RU" sz="1000" dirty="0">
                <a:latin typeface="Calibri"/>
                <a:ea typeface="Calibri"/>
                <a:cs typeface="Times New Roman"/>
              </a:rPr>
              <a:t>заключение и рекомендации по ИОМ на основе рекомендаций ПМПК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latin typeface="Calibri"/>
                <a:ea typeface="Calibri"/>
                <a:cs typeface="Times New Roman"/>
              </a:rPr>
              <a:t>-подписать </a:t>
            </a:r>
            <a:r>
              <a:rPr lang="ru-RU" sz="1000" dirty="0" smtClean="0">
                <a:latin typeface="Calibri"/>
                <a:ea typeface="Calibri"/>
                <a:cs typeface="Times New Roman"/>
              </a:rPr>
              <a:t>заключение</a:t>
            </a:r>
            <a:endParaRPr lang="ru-RU" sz="1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5382" y="3554941"/>
            <a:ext cx="2260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solidFill>
                  <a:srgbClr val="FFF39D"/>
                </a:solidFill>
              </a:rPr>
              <a:t>Познакомить родителей с коллегиальным заключением и рекомендациями </a:t>
            </a:r>
            <a:r>
              <a:rPr lang="ru-RU" sz="1200" dirty="0" err="1">
                <a:solidFill>
                  <a:srgbClr val="FFF39D"/>
                </a:solidFill>
              </a:rPr>
              <a:t>ППк</a:t>
            </a:r>
            <a:endParaRPr lang="ru-RU" sz="1200" dirty="0">
              <a:solidFill>
                <a:srgbClr val="FFF39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3992" y="3501008"/>
            <a:ext cx="2160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solidFill>
                  <a:srgbClr val="FFF39D"/>
                </a:solidFill>
              </a:rPr>
              <a:t>Зачислить ребенка в группу  компенсирующей или комбинированной направленности.</a:t>
            </a:r>
            <a:endParaRPr lang="ru-RU" sz="1200" dirty="0">
              <a:solidFill>
                <a:srgbClr val="FFF39D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475234"/>
            <a:ext cx="2200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solidFill>
                  <a:srgbClr val="FFF39D"/>
                </a:solidFill>
              </a:rPr>
              <a:t>Провести консультации с педагогами</a:t>
            </a:r>
            <a:endParaRPr lang="ru-RU" sz="1200" dirty="0">
              <a:solidFill>
                <a:srgbClr val="FFF39D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9690" y="5521400"/>
            <a:ext cx="2144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solidFill>
                  <a:srgbClr val="FFF39D"/>
                </a:solidFill>
              </a:rPr>
              <a:t>Разработать адаптированную программу, ИОМ, адаптированную среду</a:t>
            </a:r>
            <a:endParaRPr lang="ru-RU" sz="1200" dirty="0">
              <a:solidFill>
                <a:srgbClr val="FFF39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5252" y="5569182"/>
            <a:ext cx="1749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solidFill>
                  <a:srgbClr val="FFF39D"/>
                </a:solidFill>
              </a:rPr>
              <a:t>Организовать работу с ребенком с ОВЗ по АООП и ИОМ</a:t>
            </a:r>
            <a:endParaRPr lang="ru-RU" sz="1200" dirty="0">
              <a:solidFill>
                <a:srgbClr val="FFF39D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571248" y="2081277"/>
            <a:ext cx="527048" cy="1235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928" y="2063511"/>
            <a:ext cx="554784" cy="1889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319660" y="3789272"/>
            <a:ext cx="692497" cy="1437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59517" y="3838560"/>
            <a:ext cx="554784" cy="1889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98682" y="4845942"/>
            <a:ext cx="928952" cy="2249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43" y="5878207"/>
            <a:ext cx="554784" cy="1889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72" y="5892347"/>
            <a:ext cx="554784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112474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воспитанником не имеющим статуса «ребенок с ОВЗ», но имеющего проблемы в развитии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8534" y="1285551"/>
            <a:ext cx="2691359" cy="11766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320512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запрос  от воспитателей или родителей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11" y="1296812"/>
            <a:ext cx="2475191" cy="11766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5337" y="1320512"/>
            <a:ext cx="2178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FFF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согласие у родителей на обследование ребенка </a:t>
            </a:r>
            <a:r>
              <a:rPr lang="ru-RU" dirty="0" err="1" smtClean="0">
                <a:solidFill>
                  <a:srgbClr val="FFF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dirty="0">
              <a:solidFill>
                <a:srgbClr val="FFF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81272" y="1229131"/>
            <a:ext cx="2502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FFF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специалиста по сбору документов и написание характеристики на ребенка</a:t>
            </a:r>
            <a:endParaRPr lang="ru-RU" sz="1600" dirty="0">
              <a:solidFill>
                <a:srgbClr val="FFF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146674" y="2692909"/>
            <a:ext cx="1512168" cy="14569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НЕ согласны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871" y="2622989"/>
            <a:ext cx="1536325" cy="148145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835696" y="2692909"/>
            <a:ext cx="3091809" cy="664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Провести заседание </a:t>
            </a:r>
            <a:r>
              <a:rPr lang="ru-RU" dirty="0" err="1" smtClean="0"/>
              <a:t>ППк</a:t>
            </a:r>
            <a:r>
              <a:rPr lang="ru-RU" dirty="0" smtClean="0"/>
              <a:t> и обследовать ребенка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18534" y="2998693"/>
            <a:ext cx="141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</a:rPr>
              <a:t>Родители </a:t>
            </a:r>
            <a:r>
              <a:rPr lang="ru-RU" dirty="0" smtClean="0">
                <a:solidFill>
                  <a:prstClr val="white"/>
                </a:solidFill>
              </a:rPr>
              <a:t>согласны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7" name="Прямая со стрелкой 16"/>
          <p:cNvCxnSpPr>
            <a:stCxn id="4" idx="3"/>
            <a:endCxn id="6" idx="1"/>
          </p:cNvCxnSpPr>
          <p:nvPr/>
        </p:nvCxnSpPr>
        <p:spPr>
          <a:xfrm flipV="1">
            <a:off x="2915816" y="1885127"/>
            <a:ext cx="528595" cy="11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1"/>
            <a:endCxn id="7" idx="1"/>
          </p:cNvCxnSpPr>
          <p:nvPr/>
        </p:nvCxnSpPr>
        <p:spPr>
          <a:xfrm>
            <a:off x="6018534" y="187386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3"/>
          </p:cNvCxnSpPr>
          <p:nvPr/>
        </p:nvCxnSpPr>
        <p:spPr>
          <a:xfrm>
            <a:off x="5919602" y="1885127"/>
            <a:ext cx="261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0800000" flipV="1">
            <a:off x="3381600" y="2577545"/>
            <a:ext cx="3782687" cy="2307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051719" y="3421386"/>
            <a:ext cx="2875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-Подготовить заключение,</a:t>
            </a:r>
          </a:p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-Ознакомить родителей,</a:t>
            </a:r>
          </a:p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-Направить ребенка на ПМПК -для установление статуса</a:t>
            </a:r>
            <a:endParaRPr lang="ru-RU" sz="1400" b="1" dirty="0">
              <a:solidFill>
                <a:prstClr val="white"/>
              </a:solidFill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rot="10800000" flipV="1">
            <a:off x="3635896" y="3421386"/>
            <a:ext cx="2414542" cy="117238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 rot="10800000">
            <a:off x="323528" y="3500692"/>
            <a:ext cx="3384376" cy="109308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07504" y="4484039"/>
            <a:ext cx="1551338" cy="1700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dirty="0" smtClean="0"/>
              <a:t>-Фиксируют свое несогласие в письменной форме.</a:t>
            </a:r>
          </a:p>
          <a:p>
            <a:r>
              <a:rPr lang="ru-RU" sz="1400" dirty="0" smtClean="0"/>
              <a:t>Продолжают водить ребенка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942871" y="3777450"/>
            <a:ext cx="1728191" cy="86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Подписывают заключение, идут с ребенком на ПМПК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051720" y="4806381"/>
            <a:ext cx="3312368" cy="494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white"/>
                </a:solidFill>
              </a:rPr>
              <a:t>Родители НЕ </a:t>
            </a:r>
            <a:r>
              <a:rPr lang="ru-RU" dirty="0" smtClean="0">
                <a:solidFill>
                  <a:prstClr val="white"/>
                </a:solidFill>
              </a:rPr>
              <a:t>приносят  заключение ПМПК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4" name="Соединительная линия уступом 43"/>
          <p:cNvCxnSpPr/>
          <p:nvPr/>
        </p:nvCxnSpPr>
        <p:spPr>
          <a:xfrm rot="5400000">
            <a:off x="5226941" y="4113720"/>
            <a:ext cx="738664" cy="6466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051720" y="5628326"/>
            <a:ext cx="3312368" cy="825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Воспитатели продолжают работать с ребенком, специалисты нет</a:t>
            </a:r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3381600" y="5301208"/>
            <a:ext cx="0" cy="27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593428" y="4806381"/>
            <a:ext cx="3089868" cy="494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приносят заключение ПМПК</a:t>
            </a:r>
            <a:endParaRPr lang="ru-RU" dirty="0"/>
          </a:p>
        </p:txBody>
      </p:sp>
      <p:cxnSp>
        <p:nvCxnSpPr>
          <p:cNvPr id="50" name="Соединительная линия уступом 49"/>
          <p:cNvCxnSpPr>
            <a:stCxn id="41" idx="3"/>
          </p:cNvCxnSpPr>
          <p:nvPr/>
        </p:nvCxnSpPr>
        <p:spPr>
          <a:xfrm>
            <a:off x="7671062" y="4210750"/>
            <a:ext cx="645354" cy="5465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593428" y="5628326"/>
            <a:ext cx="3089868" cy="1113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Внеплановое заседание </a:t>
            </a:r>
            <a:r>
              <a:rPr lang="ru-RU" sz="1400" dirty="0" err="1" smtClean="0"/>
              <a:t>ППк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Консультирование педагогов, разработать АООП,ИОМ, организовать работу с ребенком</a:t>
            </a:r>
            <a:endParaRPr lang="ru-RU" sz="1400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6948264" y="5301208"/>
            <a:ext cx="0" cy="27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1124744"/>
            <a:ext cx="7765321" cy="2160240"/>
          </a:xfrm>
        </p:spPr>
        <p:txBody>
          <a:bodyPr>
            <a:normAutofit/>
          </a:bodyPr>
          <a:lstStyle/>
          <a:p>
            <a:r>
              <a:rPr lang="en-US" sz="2800" b="0" dirty="0">
                <a:effectLst/>
              </a:rPr>
              <a:t>https://mdou14lip.ru/useful-information/psihologo-pedagogicheskij-konsilium-v-dou</a:t>
            </a:r>
            <a:r>
              <a:rPr lang="en-US" sz="2800" b="0" dirty="0"/>
              <a:t>/</a:t>
            </a:r>
            <a:endParaRPr lang="ru-RU" sz="28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algn="ctr">
              <a:buNone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ЗА  ВНИМАНИЕ!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детском саду?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консилиум (далее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– это орган, функционирующий в образовательной организации с целью создания оптимальных условий обучения, развития, социализации и адаптации обучающихся посредством психолого-педагогического сопровождения.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нормативных документов, регламентирующих деятельность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образовательной организации: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28" cy="504521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Конвенция ООН о правах ребенка;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№ 273-ФЗ «Об образовании в Российской Федерации»;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Приказ Министерства образования и науки Российской Федерации от 20.09.2013 № 1082 «Об утверждении положения о психолого- медико- педагогической комиссии»;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19.12.2014 № 1598 «Об утверждении ФГОС начального общего образования обучающихся с ограниченными возможностями здоровья»;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19.12.2014 № 1599 «Об утверждении федерального государственного образовательного стандарта обучающихся с умственной отсталостью (интеллектуальными нарушениями)»;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972452" cy="5637240"/>
          </a:xfrm>
        </p:spPr>
        <p:txBody>
          <a:bodyPr>
            <a:normAutofit/>
          </a:bodyPr>
          <a:lstStyle/>
          <a:p>
            <a:pPr lvl="0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Приказ Минтруда и социальной защиты Российской Федерации от 31.07.2015      № 528н «Об утверждении Порядка разработки и реализации индивидуальной программы реабилитации или </a:t>
            </a:r>
            <a:r>
              <a:rPr lang="ru-RU" sz="1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инвалида, индивидуальной программы реабилитации и </a:t>
            </a:r>
            <a:r>
              <a:rPr lang="ru-RU" sz="1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ребенка инвалида, выдаваемых федеральными государственными учреждениями медико-социальной экспертизы, и их форм»;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27.03.2000 № 27/ 901-6 «О психолого- медико-педагогическом консилиуме (ПМПК) образовательного учреждения»;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28.02.2014 № 08- 249 «Комментарии к ФГОС дошкольного образования»;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16.02.2015 №ВК-333/07 «Об организации работы по введению ФГОС образования обучающихся с ОВЗ»;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и науки Российской Федерации от 11.03.2016 № ВК 452/07 «О введении ФГОС ОВЗ»;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16326"/>
            <a:ext cx="7776864" cy="376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врача РФ от 10.07.2015 № 26 «Об утверждении СанПиН 2.4.2.3286-15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здоровья»; 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Распоряжение Министерства просвещения Российской  Федерации от 06.08.2020 г. № Р-75 об утверждении примерного Положения об   оказании логопедической помощи в организациях осуществляющих образовательную деятельность, в целях  обеспечения диагностики ,коррекционного и психолого- педагогического сопровождения детей  с ограниченными возможностями здоровья, в том числе детей – инвалидов.</a:t>
            </a:r>
          </a:p>
        </p:txBody>
      </p:sp>
    </p:spTree>
    <p:extLst>
      <p:ext uri="{BB962C8B-B14F-4D97-AF65-F5344CB8AC3E}">
        <p14:creationId xmlns:p14="http://schemas.microsoft.com/office/powerpoint/2010/main" val="4263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7920880" cy="6741368"/>
          </a:xfrm>
        </p:spPr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B83D68"/>
              </a:buCl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Различия между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ПМПК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40555"/>
              </p:ext>
            </p:extLst>
          </p:nvPr>
        </p:nvGraphicFramePr>
        <p:xfrm>
          <a:off x="107504" y="692696"/>
          <a:ext cx="8928992" cy="5925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4084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</a:rPr>
                        <a:t>ПМПК</a:t>
                      </a:r>
                      <a:endParaRPr lang="ru-RU" sz="2000" b="1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ППк</a:t>
                      </a:r>
                      <a:endParaRPr lang="ru-RU" sz="2000" dirty="0"/>
                    </a:p>
                  </a:txBody>
                  <a:tcPr/>
                </a:tc>
              </a:tr>
              <a:tr h="549624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ПМПК</a:t>
                      </a:r>
                      <a:r>
                        <a:rPr lang="ru-RU" b="1" dirty="0" smtClean="0">
                          <a:latin typeface="Times New Roman" pitchFamily="18" charset="0"/>
                        </a:rPr>
                        <a:t> даёт ответ на вопрос –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</a:rPr>
                        <a:t> при каких условиях ребёнок 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</a:rPr>
                        <a:t>с выявленными особенностями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</a:rPr>
                        <a:t>сможет реализовать свой 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</a:rPr>
                        <a:t>потенциал, будучи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</a:rPr>
                        <a:t>интегрированным в 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</a:rPr>
                        <a:t>социум.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ПМПК: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dirty="0" smtClean="0">
                          <a:latin typeface="Times New Roman" pitchFamily="18" charset="0"/>
                        </a:rPr>
                        <a:t>осуществляет дифференцированный 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</a:rPr>
                        <a:t>отбор детей с ОВЗ в специальные 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</a:rPr>
                        <a:t>(коррекционные) ОУ, устанавливает психолого-педагогический статус ребёнка (</a:t>
                      </a:r>
                      <a:r>
                        <a:rPr lang="ru-RU" sz="1100" b="1" dirty="0" smtClean="0">
                          <a:latin typeface="Times New Roman" pitchFamily="18" charset="0"/>
                        </a:rPr>
                        <a:t>Ст. 2 ФЗ №  273 дает понятие обучающегося с </a:t>
                      </a:r>
                      <a:r>
                        <a:rPr lang="ru-RU" sz="1100" b="0" dirty="0" smtClean="0">
                          <a:latin typeface="Times New Roman" pitchFamily="18" charset="0"/>
                        </a:rPr>
                        <a:t>ограниченными возможностями здоровья </a:t>
                      </a:r>
                      <a:r>
                        <a:rPr lang="ru-RU" sz="1100" b="1" dirty="0" smtClean="0">
                          <a:latin typeface="Times New Roman" pitchFamily="18" charset="0"/>
                        </a:rPr>
                        <a:t>как физического лица, имеющего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образовательных  условий)</a:t>
                      </a:r>
                    </a:p>
                    <a:p>
                      <a:endParaRPr lang="ru-RU" sz="1100" b="1" dirty="0" smtClean="0">
                        <a:latin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b="1" dirty="0" smtClean="0">
                          <a:latin typeface="Times New Roman" pitchFamily="18" charset="0"/>
                        </a:rPr>
                        <a:t>определяет вид ОУ и образовательный маршрут ребёнка</a:t>
                      </a:r>
                      <a:endParaRPr lang="ru-RU" b="1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ППк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организационная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форма, в рамках которой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объединяются усилия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педагогов, психологов и т.д.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решения проблем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обучения и полноценного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развития детей.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ППк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рассматривает личность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ребёнка с учётом всех её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параметров: психологического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 психического развития,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социальной ситуации,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состояния здоровья,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характера предъявляемых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требований, оптимальности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педагогических воздействий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4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Как организовать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в детском саду?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80426"/>
              </p:ext>
            </p:extLst>
          </p:nvPr>
        </p:nvGraphicFramePr>
        <p:xfrm>
          <a:off x="611560" y="1556794"/>
          <a:ext cx="7056784" cy="4642850"/>
        </p:xfrm>
        <a:graphic>
          <a:graphicData uri="http://schemas.openxmlformats.org/drawingml/2006/table">
            <a:tbl>
              <a:tblPr firstRow="1" firstCol="1" bandRow="1"/>
              <a:tblGrid>
                <a:gridCol w="1050063"/>
                <a:gridCol w="2903337"/>
                <a:gridCol w="3103384"/>
              </a:tblGrid>
              <a:tr h="603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этапа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Издание приказа об организации ППк в детском саду.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ДОУ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положения о ППк Учреждения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ППк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необходимой документации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5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4464496" cy="2362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Документация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детском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саду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10445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476672"/>
            <a:ext cx="7924800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документация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3829503" cy="370288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о создании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ДОУ с утверждённым составом специалистом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 деятельности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ДОУ.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3800" r="8564" b="19550"/>
          <a:stretch/>
        </p:blipFill>
        <p:spPr>
          <a:xfrm>
            <a:off x="6444208" y="1301567"/>
            <a:ext cx="2622882" cy="372098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t="-2674" r="3822" b="-4546"/>
          <a:stretch/>
        </p:blipFill>
        <p:spPr>
          <a:xfrm>
            <a:off x="3851920" y="2702240"/>
            <a:ext cx="2880320" cy="4261856"/>
          </a:xfrm>
        </p:spPr>
      </p:pic>
    </p:spTree>
    <p:extLst>
      <p:ext uri="{BB962C8B-B14F-4D97-AF65-F5344CB8AC3E}">
        <p14:creationId xmlns:p14="http://schemas.microsoft.com/office/powerpoint/2010/main" val="621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1213</TotalTime>
  <Words>984</Words>
  <Application>Microsoft Office PowerPoint</Application>
  <PresentationFormat>Экран (4:3)</PresentationFormat>
  <Paragraphs>126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Century Schoolbook</vt:lpstr>
      <vt:lpstr>Rockwell</vt:lpstr>
      <vt:lpstr>Times New Roman</vt:lpstr>
      <vt:lpstr>Damask</vt:lpstr>
      <vt:lpstr>Психолого-педагогический консилиум в ДОУ Нормативно-правовое обеспечение деятельности ППк образовательной организации</vt:lpstr>
      <vt:lpstr>Что такое ППк в детском саду?</vt:lpstr>
      <vt:lpstr>Перечень нормативных документов, регламентирующих деятельность ППк в образовательной организации:</vt:lpstr>
      <vt:lpstr>Презентация PowerPoint</vt:lpstr>
      <vt:lpstr>Презентация PowerPoint</vt:lpstr>
      <vt:lpstr>Презентация PowerPoint</vt:lpstr>
      <vt:lpstr>Как организовать ППк в детском саду?</vt:lpstr>
      <vt:lpstr>Документация ППк в детском саду</vt:lpstr>
      <vt:lpstr>Нормативно-правовая документация ППк </vt:lpstr>
      <vt:lpstr>Организационно-методическая документация ППк</vt:lpstr>
      <vt:lpstr>Специальная документация ППк </vt:lpstr>
      <vt:lpstr>Презентация PowerPoint</vt:lpstr>
      <vt:lpstr>Алгоритм  проведения ППк</vt:lpstr>
      <vt:lpstr>Алгоритм работы ППк при приеме ребенка с заключением ПМПК</vt:lpstr>
      <vt:lpstr>Алгоритм работы ППк с воспитанником не имеющим статуса «ребенок с ОВЗ», но имеющего проблемы в развитии.</vt:lpstr>
      <vt:lpstr>https://mdou14lip.ru/useful-information/psihologo-pedagogicheskij-konsilium-v-dou/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ПМП консилиума с обучающимися (в том числе с детьми-инвалидами), нуждающимися в создании СОУ, имеющими заключение ПМПК</dc:title>
  <dc:creator>Быкова</dc:creator>
  <cp:lastModifiedBy>user</cp:lastModifiedBy>
  <cp:revision>126</cp:revision>
  <dcterms:created xsi:type="dcterms:W3CDTF">2017-02-20T01:46:48Z</dcterms:created>
  <dcterms:modified xsi:type="dcterms:W3CDTF">2021-05-18T09:59:45Z</dcterms:modified>
</cp:coreProperties>
</file>