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63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73" r:id="rId21"/>
    <p:sldId id="284" r:id="rId22"/>
    <p:sldId id="285" r:id="rId23"/>
    <p:sldId id="286" r:id="rId24"/>
    <p:sldId id="287" r:id="rId25"/>
    <p:sldId id="264" r:id="rId26"/>
    <p:sldId id="257" r:id="rId27"/>
    <p:sldId id="258" r:id="rId28"/>
    <p:sldId id="259" r:id="rId29"/>
    <p:sldId id="260" r:id="rId30"/>
    <p:sldId id="261" r:id="rId31"/>
    <p:sldId id="262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6136F-E60F-4577-A70E-E98225DCF8DB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0D0F6-C409-4385-AB36-6F8125F92C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12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0D0F6-C409-4385-AB36-6F8125F92C69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29DF715-A3FD-4E2A-A6C4-4D603C4EA76E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076DAC-BD41-4570-99E9-10AAE4851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F715-A3FD-4E2A-A6C4-4D603C4EA76E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6DAC-BD41-4570-99E9-10AAE4851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F715-A3FD-4E2A-A6C4-4D603C4EA76E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6DAC-BD41-4570-99E9-10AAE4851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9DF715-A3FD-4E2A-A6C4-4D603C4EA76E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076DAC-BD41-4570-99E9-10AAE48512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29DF715-A3FD-4E2A-A6C4-4D603C4EA76E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076DAC-BD41-4570-99E9-10AAE4851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F715-A3FD-4E2A-A6C4-4D603C4EA76E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6DAC-BD41-4570-99E9-10AAE48512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F715-A3FD-4E2A-A6C4-4D603C4EA76E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6DAC-BD41-4570-99E9-10AAE48512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9DF715-A3FD-4E2A-A6C4-4D603C4EA76E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076DAC-BD41-4570-99E9-10AAE48512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F715-A3FD-4E2A-A6C4-4D603C4EA76E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6DAC-BD41-4570-99E9-10AAE4851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9DF715-A3FD-4E2A-A6C4-4D603C4EA76E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076DAC-BD41-4570-99E9-10AAE48512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9DF715-A3FD-4E2A-A6C4-4D603C4EA76E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076DAC-BD41-4570-99E9-10AAE48512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9DF715-A3FD-4E2A-A6C4-4D603C4EA76E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076DAC-BD41-4570-99E9-10AAE4851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85522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ase.garant.ru/70150478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ase.garant.ru/12125268/36/" TargetMode="External"/><Relationship Id="rId2" Type="http://schemas.openxmlformats.org/officeDocument/2006/relationships/hyperlink" Target="http://base.garant.ru/70552676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se.garant.ru/12125268/63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ase.garant.ru/70552676/" TargetMode="External"/><Relationship Id="rId2" Type="http://schemas.openxmlformats.org/officeDocument/2006/relationships/hyperlink" Target="http://base.garant.ru/12125268/3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se.garant.ru/198615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8552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2571744"/>
            <a:ext cx="6600828" cy="189436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ОХРАНА ТРУДА В ОБРАЗОВАТЕЛЬНОЙ ОРГАНИЗАЦИИ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1800" y="5055086"/>
            <a:ext cx="6172200" cy="180291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Зотова Маргарита Сергеевна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технический инспектор труда</a:t>
            </a:r>
          </a:p>
          <a:p>
            <a:pPr algn="r"/>
            <a:r>
              <a:rPr lang="ru-RU" sz="2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Липецкой областной организации</a:t>
            </a:r>
          </a:p>
          <a:p>
            <a:pPr algn="r"/>
            <a:r>
              <a:rPr lang="ru-RU" sz="2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Общероссийского Профсоюза образования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22-78-49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0825" y="358775"/>
            <a:ext cx="8642350" cy="13779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Липецкая областная организация профсоюза работников народного образования и науки 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467600" cy="1654164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Порядок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 обучения по охране труда и проверки знаний требований охраны труда работников организаций, утвержденный 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постановлением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 Минтруда РФ и Минобразования РФ от 13 января 2003 г. N 1/29</a:t>
            </a:r>
            <a:endParaRPr lang="ru-RU" sz="2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7972452" cy="404508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1.5. Обучению по охране труда и проверке знаний требований охраны труда в соответствии с Порядком подлежат все работники организации, в том числе ее руководитель.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1.7. Ответственность за организацию и своевременность обучения по охране труда и проверку знаний требований охраны труда работников организаций несет работодатель в порядке, установленном законодательством Российской Федерации.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2.1. Проведение инструктажа по охране труда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2.1.1. Для всех принимаемых на работу лиц, а также для работников, переводимых на другую работу, работодатель (или уполномоченное им лицо) обязан проводить инструктаж по охране труда.</a:t>
            </a:r>
          </a:p>
          <a:p>
            <a:pPr algn="just"/>
            <a:r>
              <a:rPr lang="ru-RU" dirty="0" smtClean="0"/>
              <a:t>2.1.2. Все принимаемые на работу лица, а также командированные в организацию работники и работники сторонних организаций, выполняющие работы на выделенном участке, обучающиеся образовательных учреждений соответствующих уровней, проходящие в организации производственную практику, и другие лица, участвующие в производственной деятельности организации, проходят в установленном порядке вводный инструктаж, который проводит специалист по охране труда или работник, на которого приказом работодателя (или уполномоченного им лица) возложены эти обязанности.</a:t>
            </a:r>
          </a:p>
          <a:p>
            <a:pPr algn="just"/>
            <a:r>
              <a:rPr lang="ru-RU" dirty="0" smtClean="0"/>
              <a:t>Вводный инструктаж по охране труда проводится по программе, разработанной на основании законодательных и иных нормативных правовых актов Российской Федерации с учетом специфики деятельности организации и утвержденной в установленном порядке работодателем (или уполномоченным им лицом)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2.1. Проведение инструктажа по охране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2.1.3. Кроме вводного инструктажа по охране труда проводятся первичный инструктаж на рабочем месте, повторный, внеплановый и целевой инструктажи.</a:t>
            </a:r>
          </a:p>
          <a:p>
            <a:pPr algn="just"/>
            <a:r>
              <a:rPr lang="ru-RU" dirty="0" smtClean="0"/>
              <a:t>Первичный инструктаж на рабочем месте, повторный, внеплановый и целевой инструктажи проводит непосредственный руководитель (производитель) работ (мастер, прораб, преподаватель и так далее), прошедший в установленном порядке обучение по охране труда и проверку знаний требований охраны труда.</a:t>
            </a:r>
          </a:p>
          <a:p>
            <a:pPr algn="just"/>
            <a:r>
              <a:rPr lang="ru-RU" dirty="0" smtClean="0"/>
              <a:t>Проведение инструктажей по охране труда включает в себя ознакомление работников с имеющимися опасными или вредными производственными факторами, изучение требований охраны труда, содержащихся в локальных нормативных актах организации, инструкциях по охране труда, технической, эксплуатационной документации, а также применение безопасных методов и приемов выполнения работ.</a:t>
            </a:r>
          </a:p>
          <a:p>
            <a:pPr algn="just"/>
            <a:r>
              <a:rPr lang="ru-RU" dirty="0" smtClean="0"/>
              <a:t>Инструктаж по охране труда завершается устной проверкой приобретенных работником знаний и навыков безопасных приемов работы лицом, проводившим инструктаж.</a:t>
            </a:r>
          </a:p>
          <a:p>
            <a:pPr algn="just"/>
            <a:r>
              <a:rPr lang="ru-RU" dirty="0" smtClean="0"/>
              <a:t>Проведение всех видов инструктажей регистрируется в соответствующих журналах проведения инструктажей (в установленных случаях - в наряде-допуске на производство работ) с указанием подписи инструктируемого и подписи инструктирующего, а также даты проведения инструктажа.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2.1. Проведение инструктажа по охране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2.1.4. Первичный инструктаж на рабочем месте проводится до начала самостоятельной работы:</a:t>
            </a:r>
          </a:p>
          <a:p>
            <a:pPr algn="just"/>
            <a:r>
              <a:rPr lang="ru-RU" dirty="0" smtClean="0"/>
              <a:t>со всеми вновь принятыми в организацию работниками, включая работников, выполняющих работу на условиях трудового договора, заключенного на срок до двух месяцев или на период выполнения сезонных работ, в свободное от основной работы время (совместители), а также на дому (надомники) с использованием материалов инструментов и механизмов, выделяемых работодателем или приобретаемых ими за свой счет;</a:t>
            </a:r>
          </a:p>
          <a:p>
            <a:pPr algn="just"/>
            <a:r>
              <a:rPr lang="ru-RU" dirty="0" smtClean="0"/>
              <a:t>с работниками организации, переведенными в установленном порядке из другого структурного подразделения, либо работниками, которым поручается выполнение новой для них работы;</a:t>
            </a:r>
          </a:p>
          <a:p>
            <a:pPr algn="just"/>
            <a:r>
              <a:rPr lang="ru-RU" dirty="0" smtClean="0"/>
              <a:t>с командированными работниками сторонних организаций, обучающимися образовательных учреждений соответствующих уровней, проходящими производственную практику (практические занятия), и другими лицами, участвующими в производственной деятельности организации.</a:t>
            </a:r>
          </a:p>
          <a:p>
            <a:pPr algn="just"/>
            <a:r>
              <a:rPr lang="ru-RU" dirty="0" smtClean="0"/>
              <a:t>Первичный инструктаж на рабочем месте проводится руководителями структурных подразделений организации по программам, разработанным и утвержденным в установленном порядке в соответствии с требованиями законодательных и иных нормативных правовых актов по охране труда, локальных нормативных актов организации, инструкций по охране труда, технической и эксплуатационной документации.</a:t>
            </a:r>
          </a:p>
          <a:p>
            <a:pPr algn="just"/>
            <a:r>
              <a:rPr lang="ru-RU" dirty="0" smtClean="0"/>
              <a:t>Работники, не связанные с эксплуатацией, обслуживанием, испытанием, наладкой и ремонтом оборудования, использованием электрифицированного или иного инструмента, хранением и применением сырья и материалов, могут освобождаться от прохождения первичного инструктажа на рабочем месте. Перечень профессий и должностей работников, освобожденных от прохождения первичного инструктажа на рабочем месте, утверждается работодателем.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2.1. Проведение инструктажа по охране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sz="2900" dirty="0" smtClean="0"/>
              <a:t>2.1.5. Повторный инструктаж проходят все работники, указанные в п. 2.1.4 настоящего Порядка, не реже одного раза в шесть месяцев по программам, разработанным для проведения первичного инструктажа на рабочем месте.</a:t>
            </a:r>
          </a:p>
          <a:p>
            <a:pPr algn="just"/>
            <a:r>
              <a:rPr lang="ru-RU" sz="2900" dirty="0" smtClean="0"/>
              <a:t>2.1.6. Внеплановый инструктаж проводится:</a:t>
            </a:r>
          </a:p>
          <a:p>
            <a:pPr algn="just"/>
            <a:r>
              <a:rPr lang="ru-RU" sz="2900" dirty="0" smtClean="0"/>
              <a:t>при введении в действие новых или изменении законодательных и иных нормативных правовых актов, содержащих требования охраны труда, а также инструкций по охране труда;</a:t>
            </a:r>
          </a:p>
          <a:p>
            <a:pPr algn="just"/>
            <a:r>
              <a:rPr lang="ru-RU" sz="2900" dirty="0" smtClean="0"/>
              <a:t>при изменении технологических процессов, замене или модернизации оборудования, приспособлений, инструмента и других факторов, влияющих на безопасность труда;</a:t>
            </a:r>
          </a:p>
          <a:p>
            <a:pPr algn="just"/>
            <a:r>
              <a:rPr lang="ru-RU" sz="2900" dirty="0" smtClean="0"/>
              <a:t>при нарушении работниками требований охраны труда, если эти нарушения создали реальную угрозу наступления тяжких последствий (несчастный случай на производстве, авария и т.п.);</a:t>
            </a:r>
          </a:p>
          <a:p>
            <a:pPr algn="just"/>
            <a:r>
              <a:rPr lang="ru-RU" sz="2900" dirty="0" smtClean="0"/>
              <a:t>по требованию должностных лиц органов государственного надзора и контроля;</a:t>
            </a:r>
          </a:p>
          <a:p>
            <a:pPr algn="just"/>
            <a:r>
              <a:rPr lang="ru-RU" sz="2900" dirty="0" smtClean="0"/>
              <a:t>при перерывах в работе (для работ с вредными и (или) опасными условиями - более 30 календарных дней, а для остальных работ - более двух месяцев);</a:t>
            </a:r>
          </a:p>
          <a:p>
            <a:pPr algn="just"/>
            <a:r>
              <a:rPr lang="ru-RU" sz="2900" dirty="0" smtClean="0"/>
              <a:t>по решению работодателя (или уполномоченного им лица).</a:t>
            </a:r>
          </a:p>
          <a:p>
            <a:pPr algn="just"/>
            <a:r>
              <a:rPr lang="ru-RU" sz="2900" dirty="0" smtClean="0"/>
              <a:t>2.1.7. Целевой инструктаж проводится при выполнении разовых работ, при ликвидации последствий аварий, стихийных бедствий и работ, на которые оформляется наряд-допуск, разрешение или другие специальные документы, а также при проведении в организации массовых мероприятий.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643050"/>
            <a:ext cx="7467600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2.2. Обучение работников рабочих профессий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2.2.1. Работодатель (или уполномоченное им лицо) обязан организовать в течение месяца после приема на работу обучение безопасным методам и приемам выполнения работ всех поступающих на работу лиц, а также лиц, переводимых на другую работу</a:t>
            </a:r>
          </a:p>
          <a:p>
            <a:pPr algn="just"/>
            <a:r>
              <a:rPr lang="ru-RU" dirty="0" smtClean="0"/>
              <a:t>2.2.4. Работодатель (или уполномоченное им лицо) организует проведение периодического, не реже одного раза в год, обучения работников рабочих профессий оказанию первой помощи пострадавшим. Вновь принимаемые на работу проходят обучение по оказанию первой помощи пострадавшим в сроки, установленные работодателем (или уполномоченным им лицом), но не позднее одного месяца после приема на работу.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2.3. Обучение руководителей и специалистов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2.3.1. Руководители и специалисты организаций проходят специальное обучение по охране труда в объеме должностных обязанностей при поступлении на работу в течение первого месяца, далее - по мере необходимости, но не реже одного раза в три года.</a:t>
            </a:r>
          </a:p>
          <a:p>
            <a:pPr algn="just"/>
            <a:r>
              <a:rPr lang="ru-RU" dirty="0" smtClean="0"/>
              <a:t>2.3.2. Обучение по охране труда руководителей и специалистов проводится по соответствующим программам по охране труда непосредственно самой организацией или образовательными учреждениями профессионального образования, учебными центрами и другими учреждениями и организациями, осуществляющими образовательную деятельность (далее - обучающие организации), при наличии у них лицензии на право ведения образовательной деятельности, преподавательского состава, специализирующегося в области охраны труда, и соответствующей материально-технической базы.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III. Проверка знаний требований охраны труда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3.4. Для проведения проверки знаний требований охраны труда работников в организациях приказом (распоряжением) работодателя (руководителя) создается комиссия по проверке знаний требований охраны труда в составе не менее трех человек, прошедших обучение по охране труда и проверку знаний требований охраны труда в установленном порядке.</a:t>
            </a:r>
          </a:p>
          <a:p>
            <a:pPr algn="just"/>
            <a:r>
              <a:rPr lang="ru-RU" dirty="0" smtClean="0"/>
              <a:t>В состав комиссий по проверке знаний требований охраны труда организаций включаются руководители организаций и их структурных подразделений, специалисты служб охраны труда, главные специалисты (технолог, механик, энергетик и т.д.). В работе комиссии могут принимать участие представители выборного профсоюзного органа, представляющего интересы работников данной организации, в том числе уполномоченные (доверенные) лица по охране труда профессиональных союзов.</a:t>
            </a:r>
          </a:p>
          <a:p>
            <a:pPr algn="just"/>
            <a:r>
              <a:rPr lang="ru-RU" dirty="0" smtClean="0"/>
              <a:t>Комиссия по проверке знаний требований охраны труда состоит из председателя, заместителя (заместителей) председателя, секретаря и членов комиссии.</a:t>
            </a:r>
          </a:p>
          <a:p>
            <a:pPr algn="just"/>
            <a:r>
              <a:rPr lang="ru-RU" dirty="0" smtClean="0"/>
              <a:t>3.6. Результаты проверки знаний требований охраны труда работников организации оформляются протоколом по форме согласно приложению N 1 к Порядку.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14356"/>
            <a:ext cx="7467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1000" dirty="0" smtClean="0"/>
              <a:t>Приложение N 1</a:t>
            </a:r>
            <a:br>
              <a:rPr lang="ru-RU" sz="1000" dirty="0" smtClean="0"/>
            </a:br>
            <a:r>
              <a:rPr lang="ru-RU" sz="1000" dirty="0" smtClean="0"/>
              <a:t>к Порядку обучения по охране</a:t>
            </a:r>
            <a:br>
              <a:rPr lang="ru-RU" sz="1000" dirty="0" smtClean="0"/>
            </a:br>
            <a:r>
              <a:rPr lang="ru-RU" sz="1000" dirty="0" smtClean="0"/>
              <a:t>труда и проверки знаний</a:t>
            </a:r>
            <a:br>
              <a:rPr lang="ru-RU" sz="1000" dirty="0" smtClean="0"/>
            </a:br>
            <a:r>
              <a:rPr lang="ru-RU" sz="1000" dirty="0" smtClean="0"/>
              <a:t>требований охраны труда</a:t>
            </a:r>
            <a:br>
              <a:rPr lang="ru-RU" sz="1000" dirty="0" smtClean="0"/>
            </a:br>
            <a:r>
              <a:rPr lang="ru-RU" sz="1000" dirty="0" smtClean="0"/>
              <a:t>работников организаций,</a:t>
            </a:r>
            <a:br>
              <a:rPr lang="ru-RU" sz="1000" dirty="0" smtClean="0"/>
            </a:br>
            <a:r>
              <a:rPr lang="ru-RU" sz="1000" dirty="0" smtClean="0"/>
              <a:t>утвержденному Постановлением</a:t>
            </a:r>
            <a:br>
              <a:rPr lang="ru-RU" sz="1000" dirty="0" smtClean="0"/>
            </a:br>
            <a:r>
              <a:rPr lang="ru-RU" sz="1000" dirty="0" smtClean="0"/>
              <a:t>Минтруда России</a:t>
            </a:r>
            <a:br>
              <a:rPr lang="ru-RU" sz="1000" dirty="0" smtClean="0"/>
            </a:br>
            <a:r>
              <a:rPr lang="ru-RU" sz="1000" dirty="0" smtClean="0"/>
              <a:t>и Минобразования России</a:t>
            </a:r>
            <a:br>
              <a:rPr lang="ru-RU" sz="1000" dirty="0" smtClean="0"/>
            </a:br>
            <a:r>
              <a:rPr lang="ru-RU" sz="1000" dirty="0" smtClean="0"/>
              <a:t>от 13 января 2003 г. N 1/29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ПРОТОКОЛ N ____ </a:t>
            </a:r>
          </a:p>
          <a:p>
            <a:pPr>
              <a:buNone/>
            </a:pPr>
            <a:r>
              <a:rPr lang="ru-RU" dirty="0" smtClean="0"/>
              <a:t>ЗАСЕДАНИЯ КОМИССИИ ПО ПРОВЕРКЕ ЗНАНИЙ ТРЕБОВАНИЙ ОХРАНЫ</a:t>
            </a:r>
          </a:p>
          <a:p>
            <a:pPr>
              <a:buNone/>
            </a:pPr>
            <a:r>
              <a:rPr lang="ru-RU" dirty="0" smtClean="0"/>
              <a:t>                        ТРУДА РАБОТНИКОВ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_______________________________________________________</a:t>
            </a:r>
          </a:p>
          <a:p>
            <a:pPr>
              <a:buNone/>
            </a:pPr>
            <a:r>
              <a:rPr lang="ru-RU" dirty="0" smtClean="0"/>
              <a:t>                (полное наименование организации)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                               "__" ___________ 20__ г.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В соответствии    с    приказом    (распоряжением)    работодателя</a:t>
            </a:r>
          </a:p>
          <a:p>
            <a:pPr>
              <a:buNone/>
            </a:pPr>
            <a:r>
              <a:rPr lang="ru-RU" dirty="0" smtClean="0"/>
              <a:t>(руководителя) организации от "__" ___________  20__  г.  N  _____</a:t>
            </a:r>
          </a:p>
          <a:p>
            <a:pPr>
              <a:buNone/>
            </a:pPr>
            <a:r>
              <a:rPr lang="ru-RU" dirty="0" smtClean="0"/>
              <a:t>комиссия в составе:</a:t>
            </a:r>
          </a:p>
          <a:p>
            <a:pPr>
              <a:buNone/>
            </a:pPr>
            <a:r>
              <a:rPr lang="ru-RU" dirty="0" smtClean="0"/>
              <a:t>председателя _____________________________________________________</a:t>
            </a:r>
          </a:p>
          <a:p>
            <a:pPr>
              <a:buNone/>
            </a:pPr>
            <a:r>
              <a:rPr lang="ru-RU" dirty="0" smtClean="0"/>
              <a:t>                            (Ф.И.О., должность)</a:t>
            </a:r>
          </a:p>
          <a:p>
            <a:pPr>
              <a:buNone/>
            </a:pPr>
            <a:r>
              <a:rPr lang="ru-RU" dirty="0" smtClean="0"/>
              <a:t>членов: 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                            (Ф.И.О., должность)</a:t>
            </a:r>
          </a:p>
          <a:p>
            <a:pPr>
              <a:buNone/>
            </a:pPr>
            <a:r>
              <a:rPr lang="ru-RU" dirty="0" smtClean="0"/>
              <a:t>представителей &lt;*&gt;:</a:t>
            </a:r>
          </a:p>
          <a:p>
            <a:pPr>
              <a:buNone/>
            </a:pPr>
            <a:r>
              <a:rPr lang="ru-RU" dirty="0" smtClean="0"/>
              <a:t>органов исполнительной   власти   субъектов  Российской  Федерации</a:t>
            </a:r>
          </a:p>
          <a:p>
            <a:pPr>
              <a:buNone/>
            </a:pPr>
            <a:r>
              <a:rPr lang="ru-RU" dirty="0" smtClean="0"/>
              <a:t>__________________________________________________________________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                       (Ф.И.О., должность)</a:t>
            </a:r>
          </a:p>
          <a:p>
            <a:pPr>
              <a:buNone/>
            </a:pPr>
            <a:r>
              <a:rPr lang="ru-RU" dirty="0" smtClean="0"/>
              <a:t>органов местного самоуправления __________________________________</a:t>
            </a:r>
          </a:p>
          <a:p>
            <a:pPr>
              <a:buNone/>
            </a:pPr>
            <a:r>
              <a:rPr lang="ru-RU" dirty="0" smtClean="0"/>
              <a:t>                                       (Ф.И.О., должность)</a:t>
            </a:r>
          </a:p>
          <a:p>
            <a:pPr>
              <a:buNone/>
            </a:pPr>
            <a:r>
              <a:rPr lang="ru-RU" dirty="0" smtClean="0"/>
              <a:t>государственной инспекции  труда  субъекта  Российской   Федерации</a:t>
            </a:r>
          </a:p>
          <a:p>
            <a:pPr>
              <a:buNone/>
            </a:pPr>
            <a:r>
              <a:rPr lang="ru-RU" dirty="0" smtClean="0"/>
              <a:t>__________________________________________________________________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                       (Ф.И.О., должность)</a:t>
            </a:r>
          </a:p>
          <a:p>
            <a:pPr>
              <a:buNone/>
            </a:pPr>
            <a:r>
              <a:rPr lang="ru-RU" dirty="0" smtClean="0"/>
              <a:t>провела проверку  знаний  требований  охраны  труда  работников по</a:t>
            </a:r>
          </a:p>
          <a:p>
            <a:pPr>
              <a:buNone/>
            </a:pPr>
            <a:r>
              <a:rPr lang="ru-RU" dirty="0" smtClean="0"/>
              <a:t>__________________________________________________________________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        (наименование программы обучения по охране труда)</a:t>
            </a:r>
          </a:p>
          <a:p>
            <a:pPr>
              <a:buNone/>
            </a:pPr>
            <a:r>
              <a:rPr lang="ru-RU" dirty="0" smtClean="0"/>
              <a:t>в объеме ____________________</a:t>
            </a:r>
          </a:p>
          <a:p>
            <a:pPr>
              <a:buNone/>
            </a:pPr>
            <a:r>
              <a:rPr lang="ru-RU" dirty="0" smtClean="0"/>
              <a:t>          (количество часов)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500042"/>
          <a:ext cx="7929617" cy="1928826"/>
        </p:xfrm>
        <a:graphic>
          <a:graphicData uri="http://schemas.openxmlformats.org/drawingml/2006/table">
            <a:tbl>
              <a:tblPr/>
              <a:tblGrid>
                <a:gridCol w="486590"/>
                <a:gridCol w="851532"/>
                <a:gridCol w="729886"/>
                <a:gridCol w="1581418"/>
                <a:gridCol w="1216475"/>
                <a:gridCol w="1581418"/>
                <a:gridCol w="1482298"/>
              </a:tblGrid>
              <a:tr h="1735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Arial"/>
                          <a:cs typeface="Times New Roman"/>
                        </a:rPr>
                        <a:t>N </a:t>
                      </a:r>
                      <a:br>
                        <a:rPr lang="ru-RU" sz="1000" dirty="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 dirty="0" err="1">
                          <a:latin typeface="Arial"/>
                          <a:ea typeface="Arial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latin typeface="Arial"/>
                          <a:ea typeface="Arial"/>
                          <a:cs typeface="Times New Roman"/>
                        </a:rPr>
                        <a:t>/</a:t>
                      </a:r>
                      <a:r>
                        <a:rPr lang="ru-RU" sz="1000" dirty="0" err="1">
                          <a:latin typeface="Arial"/>
                          <a:ea typeface="Arial"/>
                          <a:cs typeface="Times New Roman"/>
                        </a:rPr>
                        <a:t>п</a:t>
                      </a:r>
                      <a:endParaRPr lang="ru-RU" sz="10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Ф.И.О.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Arial"/>
                          <a:ea typeface="Arial"/>
                          <a:cs typeface="Times New Roman"/>
                        </a:rPr>
                        <a:t>Долж</a:t>
                      </a:r>
                      <a:r>
                        <a:rPr lang="ru-RU" sz="1000" dirty="0">
                          <a:latin typeface="Arial"/>
                          <a:ea typeface="Arial"/>
                          <a:cs typeface="Times New Roman"/>
                        </a:rPr>
                        <a:t>-</a:t>
                      </a:r>
                      <a:br>
                        <a:rPr lang="ru-RU" sz="1000" dirty="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 dirty="0" err="1">
                          <a:latin typeface="Arial"/>
                          <a:ea typeface="Arial"/>
                          <a:cs typeface="Times New Roman"/>
                        </a:rPr>
                        <a:t>ность</a:t>
                      </a:r>
                      <a:endParaRPr lang="ru-RU" sz="10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Наименование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подразделе- 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ния (цех,   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участок, от-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дел, лабора-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тория, мас- 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терская и   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т.д.)      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Результат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проверки 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знаний   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(сдал /  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не сдал) 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N выдан- 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ного     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удосто-  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верения 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Причина про-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верки знаний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(очередная, 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внеочередная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и т.д.)    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Подпись    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проверяемо-</a:t>
                      </a:r>
                      <a:br>
                        <a:rPr lang="ru-RU" sz="1000">
                          <a:latin typeface="Arial"/>
                          <a:ea typeface="Arial"/>
                          <a:cs typeface="Times New Roman"/>
                        </a:rPr>
                      </a:br>
                      <a:r>
                        <a:rPr lang="ru-RU" sz="1000">
                          <a:latin typeface="Arial"/>
                          <a:ea typeface="Arial"/>
                          <a:cs typeface="Times New Roman"/>
                        </a:rPr>
                        <a:t>го        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3143248"/>
            <a:ext cx="571504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Председатель комиссии ____________________________________________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                                                                (Ф.И.О., подпись)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Члены комиссии: __________________________________________________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                                                                 (Ф.И.О., подпись)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Представители &lt;**&gt;: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органов исполнительной власти субъектов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Российской Федерации                             _________________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                                                                      (Ф.И.О., подпись)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органов местного самоуправления                  _________________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                                                                             (Ф.И.О., подпись)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государственной инспекции труда субъекта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Российской Федерации                             _________________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                                                                           (Ф.И.О., подпись)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  --------------------------------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&lt;*&gt; Указываются, если участвуют в работе комиссии.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&lt;**&gt; Подписываются, если участвуют в работе комиссии.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467600" cy="642942"/>
          </a:xfrm>
        </p:spPr>
        <p:txBody>
          <a:bodyPr/>
          <a:lstStyle/>
          <a:p>
            <a:pPr algn="ctr"/>
            <a:r>
              <a:rPr lang="ru-RU" b="1" dirty="0" smtClean="0"/>
              <a:t>Статья 209.</a:t>
            </a:r>
            <a:r>
              <a:rPr lang="ru-RU" dirty="0" smtClean="0"/>
              <a:t> 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7467600" cy="4873752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Охрана труда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система сохранения жизни и здоровья работников в процессе трудовой деятельности, включающая в себя правовые, социально-экономические, организационно-технические, санитарно-гигиенические, лечебно-профилактические, реабилитационные и иные мероприятия.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Требования охраны труда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государственные нормативные требования охраны труда, в том числе стандарты безопасности труда, а также требования охраны труда, установленные правилами и инструкциями по охране труда.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Статья 226.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Финансирование мероприятий по улучшению условий и охраны труда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357274"/>
            <a:ext cx="8215370" cy="5500726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Финансирование мероприятий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 улучшению условий и охраны труда осуществляется за счет средств федерального бюджета, бюджетов субъектов Российской Федерации,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местных бюджетов, внебюджетных источников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порядке, установленном федеральными законами и иными нормативными правовыми актами Российской Федерации, законами и иными нормативными правовыми актами субъектов Российской Федерации, нормативными правовыми актами органов местного самоуправления.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Финансирование мероприятий по улучшению условий и охраны труда может осуществляться также за счет добровольных взносов организаций и физических лиц.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Финансирование мероприятий по улучшению условий и охраны труда работодателями (за исключением государственных унитарных предприятий и федеральных учреждений)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осуществляется в размере не менее 0,2 процента суммы затрат на производство продукции (работ, услуг).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Типовой перечень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ежегодно реализуемых работодателем за счет указанных средств мероприятий по улучшению условий и охраны труда и снижению уровней профессиональных рисков устанавливается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Работник не несет расходов на финансирование мероприятий по улучшению условий и охраны труда.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467600" cy="6318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Возврат части страховых взносов на охрану труда -  это возможно!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 - В соответствии с </a:t>
            </a:r>
            <a:r>
              <a:rPr lang="ru-RU" b="1" dirty="0" smtClean="0"/>
              <a:t>приказом Минтруда России от 10.12.2012 г. № 580н</a:t>
            </a:r>
            <a:r>
              <a:rPr lang="ru-RU" dirty="0" smtClean="0"/>
              <a:t> "Об утверждении Правил финансового обеспечения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факторами", размер средств, направляемых страхователем на финансирование предупредительных мер, не может превышать 20 процентов % сумм страховых взносов, начисленных за предшествующий календарный год.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u="sng" dirty="0" smtClean="0"/>
              <a:t>Важно!</a:t>
            </a:r>
            <a:r>
              <a:rPr lang="ru-RU" b="1" dirty="0" smtClean="0"/>
              <a:t> </a:t>
            </a:r>
            <a:endParaRPr lang="ru-RU" dirty="0" smtClean="0"/>
          </a:p>
          <a:p>
            <a:pPr algn="just"/>
            <a:r>
              <a:rPr lang="ru-RU" dirty="0" smtClean="0"/>
              <a:t>	В соответствии со </a:t>
            </a:r>
            <a:r>
              <a:rPr lang="ru-RU" b="1" dirty="0" smtClean="0"/>
              <a:t>ст. 7 Федерального Закона от 02.12.2013 г.</a:t>
            </a:r>
            <a:r>
              <a:rPr lang="ru-RU" dirty="0" smtClean="0"/>
              <a:t> </a:t>
            </a:r>
            <a:r>
              <a:rPr lang="ru-RU" b="1" dirty="0" smtClean="0"/>
              <a:t>№ 322-ФЗ "</a:t>
            </a:r>
            <a:r>
              <a:rPr lang="ru-RU" dirty="0" smtClean="0"/>
              <a:t>О бюджете Фонда социального страхования Российской Федерации на 2014 год и на плановый период 2015 и 2016 годов" страхователи (организации) с численностью работающих до 100 человек, имеют право,  начиная с 2014 года, </a:t>
            </a:r>
            <a:r>
              <a:rPr lang="ru-RU" b="1" i="1" dirty="0" smtClean="0"/>
              <a:t>аккумулировать объем средств на финансовое обеспечение предупредительных мер за три последовательных календарных года, </a:t>
            </a:r>
            <a:r>
              <a:rPr lang="ru-RU" dirty="0" smtClean="0"/>
              <a:t>предшествующие текущему финансовому году.</a:t>
            </a:r>
            <a:r>
              <a:rPr lang="ru-RU" b="1" dirty="0" smtClean="0"/>
              <a:t>*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Механизм возврата 20 % сумм страховых взносов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	Страхователю (образовательной организации) необходимо </a:t>
            </a:r>
            <a:r>
              <a:rPr lang="ru-RU" b="1" dirty="0" smtClean="0"/>
              <a:t>до 1 августа</a:t>
            </a:r>
            <a:r>
              <a:rPr lang="ru-RU" dirty="0" smtClean="0"/>
              <a:t> текущего календарного года (из практики - лучше это сделать как можно раньше) обратиться в исполнительный орган Фонда социального страхования по месту своей регистрации и представить следующие документы:</a:t>
            </a:r>
          </a:p>
          <a:p>
            <a:pPr algn="just"/>
            <a:r>
              <a:rPr lang="ru-RU" dirty="0" smtClean="0"/>
              <a:t>      1. Заявление о финансировании предупредительных мер в срок текущего календарного года (</a:t>
            </a:r>
            <a:r>
              <a:rPr lang="ru-RU" b="1" dirty="0" smtClean="0"/>
              <a:t>Приложение 1</a:t>
            </a:r>
            <a:r>
              <a:rPr lang="ru-RU" dirty="0" smtClean="0"/>
              <a:t>).  </a:t>
            </a:r>
          </a:p>
          <a:p>
            <a:pPr algn="just"/>
            <a:r>
              <a:rPr lang="ru-RU" dirty="0" smtClean="0"/>
              <a:t>        К заявлению прилагаются следующие документы:</a:t>
            </a:r>
          </a:p>
          <a:p>
            <a:pPr algn="just"/>
            <a:r>
              <a:rPr lang="ru-RU" dirty="0" smtClean="0"/>
              <a:t> - план финансирования предупредительных мер по сокращению производственного травматизма работников (</a:t>
            </a:r>
            <a:r>
              <a:rPr lang="ru-RU" b="1" dirty="0" smtClean="0"/>
              <a:t>Приложение 2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 - план мероприятий по улучшению условий и охраны труда (</a:t>
            </a:r>
            <a:r>
              <a:rPr lang="ru-RU" b="1" dirty="0" smtClean="0"/>
              <a:t>Приложение 3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-перечень профессий и должностей работников, нуждающихся в обеспечении средствами индивидуальной защиты (</a:t>
            </a:r>
            <a:r>
              <a:rPr lang="ru-RU" b="1" dirty="0" smtClean="0"/>
              <a:t>Приложение 4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- справка, подтверждающая необходимые расходы на проведение специальной оценки условий труда (</a:t>
            </a:r>
            <a:r>
              <a:rPr lang="ru-RU" b="1" dirty="0" smtClean="0"/>
              <a:t>Приложение 5</a:t>
            </a:r>
            <a:r>
              <a:rPr lang="ru-RU" dirty="0" smtClean="0"/>
              <a:t>)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500174"/>
            <a:ext cx="7467600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здравоохранения и социального развития Российской Федерации (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России) от 1 марта 2012 г. N 181н г. Москва "Об утверждении Типового перечня ежегодно реализуемых работодателем мероприятий по улучшению условий и охраны труда и снижению уровней профессиональных рисков"</a:t>
            </a:r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714488"/>
            <a:ext cx="8286808" cy="4929222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Проведение в установленном порядке работ по специальной оценки условий труда.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Реализация мероприятий по улучшению условий труда, в том числе разработанных по результатам специальной оценки условий труда.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Приобретение и монтаж средств сигнализации о нарушении нормального функционирования производственного оборудования, средств аварийной остановки, а также устройств, позволяющих исключить возникновение опасных ситуаций при полном или частичном прекращении энергоснабжения и последующем его восстановлении.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Устройство новых и (или) модернизация имеющихся средств коллективной защиты работников от воздействия опасных и вредных производственных факторов.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Нанесение на производственное оборудование, органы управления и контроля, элементы конструкций, коммуникаций и на другие объекты сигнальных цветов и знаков безопасности.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14. Модернизация оборудования (его реконструкция, замена), а также технологических процессов на рабочих местах с целью снижения до допустимых уровней содержания вредных веществ в воздухе рабочей зоны, механических колебаний (шум, вибрация, ультразвук, инфразвук) и излучений (ионизирующего, электромагнитного, лазерного, ультрафиолетового).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15. Устройство новых и реконструкция имеющихся отопительных и вентиляционных систем в производственных и бытовых помещениях, тепловых и воздушных завес, аспирационных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пылегазоулавливающих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установок, установок кондиционирования воздуха с целью обеспечения нормального теплового режима и микроклимата, чистоты воздушной среды в рабочей и обслуживаемых зонах помещений.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500042"/>
            <a:ext cx="8401080" cy="6500858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16. Приведение уровней естественного и искусственного освещения на рабочих местах, в бытовых помещениях, местах прохода работников в соответствии с действующими нормами.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17. Устройство новых и (или) реконструкция имеющихся мест организованного отдыха, помещений и комнат релаксации, психологической разгрузки, мест обогрева работников, а также укрытий от солнечных лучей и атмосферных осадков при работах на открытом воздухе; расширение, реконструкция и оснащение санитарно-бытовых помещений.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18. Приобретение и монтаж установок (автоматов) для обеспечения работников питьевой водой.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19. Обеспечение в установленном порядке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работников, занятых на работах с вредными или опасными условиями труда, а также на работах, производимых в особых температурных и климатических условиях или связанных с загрязнением, специальной одеждой, специальной обувью и другими средствами индивидуальной защиты, смывающими и обезвреживающими средствами.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20. Обеспечение хранения средств индивидуальной защиты (далее - СИЗ), а также ухода за ними (своевременная химчистка, стирка, дегазация, дезактивация, дезинфекция, обезвреживание,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обеспыливание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сушка), проведение ремонта и замена СИЗ.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21. Приобретение стендов, тренажеров, наглядных материалов, научно-технической литературы для проведения инструктажей по охране труда, обучения безопасным приемам и методам выполнения работ, оснащение кабинетов (учебных классов) по охране труда компьютерами, теле-, видео-, аудиоаппаратурой, лицензионными обучающими и тестирующими программами, проведение выставок, конкурсов и смотров по охране труда.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22. Организация в установленном порядке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обучения, инструктажа, проверки знаний по охране труда работников.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23. Организация обучения работников оказанию первой помощи пострадавшим на производстве.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25. Проведение в установленном порядке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обязательных предварительных и периодических медицинских осмотров (обследований).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26. Оборудование по установленным нормам помещения для оказания медицинской помощи и (или) создание санитарных постов с аптечками, укомплектованными набором лекарственных средств и препаратов для оказания первой помощи.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572560" cy="64294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РЕКОМЕНДАЦИЯХ ПРЕДСТАВЛЕНЫ ОБРАЗЦЫ ПРИКАЗОВ ПО ОХРАНЕ ТРУДА И НОМЕНКЛАТУРА ДЕЛ ПО ОХРАНЕ ТРУДА: 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организации работы по охране труда.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назначении лиц, ответственных за организацию безопасной работы.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пожарной безопасности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назначении лица, ответственного за эксплуатацию электрохозяйства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  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назначении лица, ответственного за охрану труда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возложении на работника обязанностей по контролю за соблюдением в организации требований охраны труда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введении в действие «Положения о проведении обучения и инструктажа по охране труда работников» и назначении ответственных  лиц за его исполнение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присвоении группы 1 по </a:t>
            </a:r>
            <a:r>
              <a:rPr lang="ru-RU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электробезопасности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неэлектротехническому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персоналу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9.  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введении в действие инструкций по охране труда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продлении срока действия инструкций по охране труда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572560" cy="621510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назначении постоянно действующей комиссии по проверке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знаний требований охраны труда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обеспечении работников специальной одеждой, специальной обувью и другими средствами индивидуальной защиты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образовании комитета (комиссии) по охране труда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проведении административно-общественного контроля за состоянием условий и охраны труда.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Об организации проведения специальной оценке условий труда.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ru-RU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Номенклатура дел по охране труда.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01122" cy="628654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8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Номенклатура дел по охране </a:t>
            </a:r>
            <a:r>
              <a:rPr lang="ru-RU" sz="8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труда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3800" b="1" i="1" u="sng" dirty="0">
                <a:latin typeface="Times New Roman" pitchFamily="18" charset="0"/>
                <a:cs typeface="Times New Roman" pitchFamily="18" charset="0"/>
              </a:rPr>
              <a:t>1. Положения об организации работы по охране труда: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1.1. Положение о системе управления охраной труда в организации образования</a:t>
            </a: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1.2. Положение о комиссии по охране труда</a:t>
            </a: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1.3. Положение об уполномоченном (доверенном) лице по охране труда профсоюзного комитета образовательной организации</a:t>
            </a:r>
          </a:p>
          <a:p>
            <a:pPr algn="just"/>
            <a:r>
              <a:rPr lang="ru-RU" sz="3800" u="sng" dirty="0">
                <a:latin typeface="Times New Roman" pitchFamily="18" charset="0"/>
                <a:cs typeface="Times New Roman" pitchFamily="18" charset="0"/>
              </a:rPr>
              <a:t>1.4. Положение о проведении административно-общественного контроля за состоянием условий и охраны труда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1.5. Положение об организации выдачи и применения специальной одежды, специальной обуви и других средств индивидуальной защиты</a:t>
            </a: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1.6. Положение о проведении обучения и инструктажа по охране труда работников </a:t>
            </a:r>
          </a:p>
          <a:p>
            <a:pPr algn="just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1.6. Положение  по разработке, учету и применению инструкций по охране труда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2. Организационные приказы по охране труда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2.1. Об организации работы по охране труда.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2.2. О назначении лиц, ответственных за организацию безопасной работы.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2.3. О пожарной безопасности.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2.4. О назначении лица, ответственного за эксплуатацию электрохозяйства.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2.5. О назначении лица, ответственного за охрану труда.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2.6. О возложении на работника обязанностей по контролю за соблюдением в организации требований охраны труда.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2.7. О введении в действие «Положения о проведении обучения и инструктажа по охране труда работников» и назначении ответственных  лиц за его исполнение.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2.8. О присвоении группы 1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электробезопасности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неэлектротехническому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персоналу.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2.9. О введении в действие инструкций по охране труда.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2.10. О продлении срока действия инструкций по охране труда.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2.11. О назначении постоянно действующей комиссии по проверке знаний требований охраны труда.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2.12. Об обеспечении работников специальной одеждой, специальной обувью и другими средствами индивидуальной защиты.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2.13.Об образовании комитета (комиссии) по охране труда.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2.14.О проведении административно-общественного контроля за состоянием условий и охраны труда.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2.15. Об организации проведения специальной оценки условий труда.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3. Акты, соглашения и протоколы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3.1. Акт проверки готовности школы к новому учебному году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3.2. Акт-разрешение на проведение занятий в учебных мастерских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3.3. Акт-разрешение на ввод в эксплуатацию оборудования учебных мастерских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3.4. Акт-разрешение на проведение занятий в кабинете обслуживающего труда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3.5. Акты-разрешения на проведение занятий в кабинетах физики, химии, биологии, информатики, ОБЖ (оформляются для вновь организованных и реконструированных кабинетов).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3.6. Акт-разрешение на проведение занятий в спортзалах и на спортплощадках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3.6. Акты испытания гимнастических снарядов и оборудования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3.6. Соглашение администрации и профсоюзной организации учреждения по охране труда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3.7.Акт проверки выполнения соглашения по охране труда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3.8. Акт технического осмотра здания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3.9. Протоколы проверки сопротивления изоляции проводов (оформляются один раз в 3 года) и заземления оборудования (оформляются ежегодно).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467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Статья 212.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Обязанности работодателя по обеспечению безопасных условий и охраны труда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401080" cy="571504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Работодатель обязан обеспечить: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приобретение и выдачу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счет собственных средств специальной одежды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специальной обуви и других средств индивидуальной защиты, смывающих и обезвреживающих средств, прошедших обязательную сертификацию или декларирование соответствия в установленном законодательством Российской Федерации о техническом регулировании порядке, в соответствии с установленными нормами работникам, занятым на работах с вредными и (или) опасными условиями труда, а также на работах, выполняемых в особых температурных условиях или связанных с загрязнением;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обучение безопасным методам и приемам выполнения работ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оказанию первой помощи пострадавшим на производстве, проведение инструктажа по охране труда, стажировки на рабочем месте и проверки знания требований охраны труда;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недопущение к работе лиц, не прошедших в установленном порядке обучение и инструктаж по охране труда, стажировку и проверку знаний требований охраны труда;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случаях, предусмотренных трудовым законодательством и иными нормативными правовыми актами, содержащими нормы трудового права,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организовывать проведение за счет собственных средств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обязательных предварительных (при поступлении на работу) и периодических (в течение трудовой деятельности)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медицинских осмотров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других обязательных медицинских осмотров, обязательных психиатрических освидетельствований работников, внеочередных медицинских осмотров, обязательных психиатрических освидетельствований работников по их просьбам в соответствии с медицинскими рекомендациями с сохранением за ними места работы (должности) и среднего заработка на время прохождения указанных медицинских осмотров, обязательных психиатрических освидетельствований;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4. Журналы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4.1. Журнал регистрации вводного инструктажа по охране труда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4.2. Журнал регистрации инструктажей на рабочем месте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4.3. Журнал административно-общественного контроля за охраной труда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4.4. Журнал учёта инструкций по охране труда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4.5. Журнал учёта выдачи инструкций по охране труда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4.6. Журнал регистрации несчастных случаев с обучающимися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4.7. Журнал регистрации несчастных случаев с работниками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4.8. Журнал регистрации инструктажей по охране труда с обучающимися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4.9. Журналы регистрации инструктажей по охране труда на уроках физики, химии, биологии, информатики, физической культуры, технологии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4.10. Журнал вводного инструктажа по пожарной безопасности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4.11. Журнал первичного инструктажа на рабочем месте по пожарной безопасности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4.12 Журнал учета и содержания средств защиты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4.13. Журнал учета огнетушителей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5. Должностные обязанности работников по охране труда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6. Инструкции по охране труда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7. Программы инструктажей, обучения по охране труда, проверка знаний требований охраны труда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7.1. Программа вводного инструктажа для работников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7.2. Программа первичного инструктажа на рабочем месте для работников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7.3. Программа инструктажа на группу 1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электробезопасности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7.4. Программа вводного инструктажа по пожарной безопасности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7.5. Программа первичного инструктажа на рабочем месте по пожарной безопасности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7.6. Программа обучения по охране труда для педагогических работников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7.7. Программа обучения по охране труда для учебно-вспомогательного персонала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7.8. Программа обучения по охране труда для рабочих профессий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7.9. Экзаменационные билеты по охране труда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7.10. Протокол заседания комиссии по проверке знаний требований охраны труда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7.11. Удостоверения о проверке знаний требований охраны труда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Статья 212.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Обязанности работодателя по обеспечению безопасных условий и охраны труда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643998" cy="550072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проведение специальной оценки условий труда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законодательством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 специальной оценке условий труда;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недопущение работников к исполнению ими трудовых обязанностей без прохождения обязательных медицинских осмотров, обязательных психиатрических освидетельствований, а также в случае медицинских противопоказаний;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расследование и учет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установленном настоящим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Кодексом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другими федеральными законами и иными нормативными правовыми актами Российской Федерации порядке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несчастных случаев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производстве и профессиональных заболеваний;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обязательное социальное страхование работников от несчастных случаев на производстве и профессиональных заболеваний;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ознакомление работников с требованиями охраны труда;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разработку и утверждение правил и инструкций по охране труда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работников с учетом мнения выборного органа первичной профсоюзной организации или иного уполномоченного работниками органа в порядке, установленном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статьей 372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настоящего Кодекса для принятия локальных нормативных актов;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071546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Статья 214.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Обязанности работника в области охраны труда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285860"/>
            <a:ext cx="7972452" cy="518809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Работник обязан: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соблюдать требования охраны труда;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правильно применять средства индивидуальной и коллективной защиты;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проходить обучение безопасным методам и приемам выполнения работ и оказанию первой помощи пострадавшим на производстве, инструктаж по охране труда, стажировку на рабочем месте, проверку знаний требований охраны труда;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немедленно извещать своего непосредственного или вышестоящего руководителя о любой ситуации, угрожающей жизни и здоровью людей, о каждом несчастном случае, происшедшем на производстве, или об ухудшении состояния своего здоровья, в том числе о проявлении признаков острого профессионального заболевания (отравления);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проходить обязательные предварительные (при поступлении на работу) и периодические (в течение трудовой деятельности) медицинские осмотры, другие обязательные медицинские осмотры, а также проходить внеочередные медицинские осмотры по направлению работодателя в случаях, предусмотренных настоящим Кодексом и иными федеральными законами.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467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Статья 213.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Медицинские осмотры некоторых категорий работников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043890" cy="56436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Работники, занятые на работах с вредными и (или) опасными условиями труда (в том числе на подземных работах), а также на работах, связанных с движением транспорта, проходят обязательные предварительные (при поступлении на работу) и периодические (для лиц в возрасте до 21 года - ежегодные) медицинские осмотры для определения пригодности этих работников для выполнения поручаемой работы и предупреждения профессиональных заболеваний. В соответствии с медицинскими рекомендациями указанные работники проходят внеочередные медицинские осмотры.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Вредные и (или) опасные производственные факторы и работы, при выполнении которых проводятся обязательные предварительные и периодические медицинские осмотры, порядок проведения таких осмотров определяются уполномоченным Правительством Российской Федерации федеральным органом исполнительной власти.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Предусмотренные настоящей статьей медицинские осмотры и психиатрические освидетельствования осуществляются за счет средств работодателя.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7467600" cy="5604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Статья 217.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Служба охраны труда в организации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429684" cy="58578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целях обеспечения соблюдения требований охраны труда, осуществления контроля за их выполнением у каждого работодателя, осуществляющего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производственную деятельность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численность работников которого превышает 50 человек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создается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служба охраны труда или вводится должность специалиста по охране труда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имеющего соответствующую подготовку или опыт работы в этой области.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Работодатель, численность работников которого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превышает 50 человек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принимает решение о создании службы охраны труда или введении должности специалиста по охране труда с учетом специфики своей производственной деятельности.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отсутствии у работодателя службы охраны труда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штатного специалиста по охране труда их функции осуществляют работодатель - индивидуальный предприниматель (лично),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 организации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другой уполномоченный работодателем работник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либо организация или специалист, оказывающие услуги в области охраны труда, привлекаемые работодателем по гражданско-правовому договору. Организации, оказывающие услуги в области охраны труда, подлежат обязательной аккредитации, за исключением организаций, проводящих специальную оценку условий труда, порядок аккредитации которых устанавливается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законодательством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 специальной оценке условий труда.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Перечень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услуг, для оказания которых необходима аккредитация,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правила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аккредитации, включающие в себя требования аккредитации, которым должны соответствовать организации, оказывающие услуги в области охраны труда, порядок проведения контроля за деятельностью аккредитованных организаций, порядок приостановления или отзыва аккредитации устанавливаются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142984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Статья 218.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Комитеты (комиссии) по охране труда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8215370" cy="507209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По инициативе работодателя и (или) по инициативе работников либо их представительного органа создаются комитеты (комиссии) по охране труда</a:t>
            </a:r>
            <a:r>
              <a:rPr lang="ru-RU" b="1" dirty="0" smtClean="0"/>
              <a:t>. В их состав на паритетной основе входят представители работодателя и представители выборного органа первичной профсоюзной организации </a:t>
            </a:r>
            <a:r>
              <a:rPr lang="ru-RU" dirty="0" smtClean="0"/>
              <a:t>или иного представительного органа работников. Типовое положение о комитете (комиссии) по охране труда утверждается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труда.</a:t>
            </a:r>
          </a:p>
          <a:p>
            <a:pPr algn="just"/>
            <a:r>
              <a:rPr lang="ru-RU" b="1" dirty="0" smtClean="0"/>
              <a:t>Комитет (комиссия) по охране труда организует совместные действия работодателя и работников по обеспечению требований охраны труда, </a:t>
            </a:r>
            <a:r>
              <a:rPr lang="ru-RU" dirty="0" smtClean="0"/>
              <a:t>предупреждению производственного травматизма и профессиональных заболеваний, </a:t>
            </a:r>
            <a:r>
              <a:rPr lang="ru-RU" b="1" dirty="0" smtClean="0"/>
              <a:t>а также организует проведение проверок условий и охраны труда на рабочих местах и информирование работников о результатах указанных проверок, сбор предложений к разделу коллективного договора (соглашения) об охране труда.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Статья 225.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Обучение в области охраны труда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работники, в том числе руководители организаций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также работодатели - индивидуальные предприниматели,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обязаны проходить обучение по охране труда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проверку знания требований охраны труда в порядке, установленном уполномоченным Правительством Российской Федерации федеральным органом исполнительной власти с учетом мнения Российской трехсторонней комиссии по регулированию социально-трудовых отношений.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всех поступающих на работу лиц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также для работников, переводимых на другую работу,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работодатель или уполномоченное им лицо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обязаны проводить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инструктаж по охране труда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организовывать обучение безопасным методам и приемам выполнения работ и оказания первой помощи пострадавшим.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Работодатель обеспечивает обучение лиц, поступающих на работу с вредными и (или) опасными условиями труда, безопасным методам и приемам выполнения работ со стажировкой на рабочем месте и сдачей экзаменов и проведение их периодического обучения по охране труда и проверку знаний требований охраны труда в период работы.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Государство содействует организации обучения по охране труда в организациях, осуществляющих образовательную деятельность.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Государство обеспечивает подготовку специалистов в области охраны труда.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См. 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Порядок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обучения по охране труда и проверки знаний требований охраны труда работников организаций, утвержденный 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постановлением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Минтруда РФ и Минобразования РФ от 13 января 2003 г. N 1/29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793</TotalTime>
  <Words>3783</Words>
  <Application>Microsoft Office PowerPoint</Application>
  <PresentationFormat>Экран (4:3)</PresentationFormat>
  <Paragraphs>265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Эркер</vt:lpstr>
      <vt:lpstr>ОХРАНА ТРУДА В ОБРАЗОВАТЕЛЬНОЙ ОРГАНИЗАЦИИ</vt:lpstr>
      <vt:lpstr>Статья 209. Основные понятия</vt:lpstr>
      <vt:lpstr>Статья 212. Обязанности работодателя по обеспечению безопасных условий и охраны труда </vt:lpstr>
      <vt:lpstr>Статья 212. Обязанности работодателя по обеспечению безопасных условий и охраны труда</vt:lpstr>
      <vt:lpstr>Статья 214. Обязанности работника в области охраны труда </vt:lpstr>
      <vt:lpstr>Статья 213. Медицинские осмотры некоторых категорий работников </vt:lpstr>
      <vt:lpstr>Статья 217. Служба охраны труда в организации </vt:lpstr>
      <vt:lpstr>Статья 218. Комитеты (комиссии) по охране труда </vt:lpstr>
      <vt:lpstr>Статья 225. Обучение в области охраны труда </vt:lpstr>
      <vt:lpstr> Порядок обучения по охране труда и проверки знаний требований охраны труда работников организаций, утвержденный постановлением Минтруда РФ и Минобразования РФ от 13 января 2003 г. N 1/29</vt:lpstr>
      <vt:lpstr>2.1. Проведение инструктажа по охране труда </vt:lpstr>
      <vt:lpstr>2.1. Проведение инструктажа по охране труда</vt:lpstr>
      <vt:lpstr>2.1. Проведение инструктажа по охране труда</vt:lpstr>
      <vt:lpstr>2.1. Проведение инструктажа по охране труда</vt:lpstr>
      <vt:lpstr>2.2. Обучение работников рабочих профессий   </vt:lpstr>
      <vt:lpstr>2.3. Обучение руководителей и специалистов </vt:lpstr>
      <vt:lpstr>III. Проверка знаний требований охраны труда </vt:lpstr>
      <vt:lpstr>Приложение N 1 к Порядку обучения по охране труда и проверки знаний требований охраны труда работников организаций, утвержденному Постановлением Минтруда России и Минобразования России от 13 января 2003 г. N 1/29 </vt:lpstr>
      <vt:lpstr>Презентация PowerPoint</vt:lpstr>
      <vt:lpstr>Статья 226. Финансирование мероприятий по улучшению условий и охраны труда </vt:lpstr>
      <vt:lpstr>Возврат части страховых взносов на охрану труда -  это возможно! </vt:lpstr>
      <vt:lpstr>Механизм возврата 20 % сумм страховых взносов </vt:lpstr>
      <vt:lpstr>Приказ Министерства здравоохранения и социального развития Российской Федерации (Минздравсоцразвития России) от 1 марта 2012 г. N 181н г. Москва "Об утверждении Типового перечня ежегодно реализуемых работодателем мероприятий по улучшению условий и охраны труда и снижению уровней профессиональных рисков"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Profkom</dc:creator>
  <cp:lastModifiedBy>Musya</cp:lastModifiedBy>
  <cp:revision>74</cp:revision>
  <dcterms:created xsi:type="dcterms:W3CDTF">2015-03-11T06:44:19Z</dcterms:created>
  <dcterms:modified xsi:type="dcterms:W3CDTF">2015-03-23T04:43:45Z</dcterms:modified>
</cp:coreProperties>
</file>