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9" r:id="rId2"/>
    <p:sldId id="290" r:id="rId3"/>
    <p:sldId id="293" r:id="rId4"/>
    <p:sldId id="295" r:id="rId5"/>
    <p:sldId id="264" r:id="rId6"/>
    <p:sldId id="296" r:id="rId7"/>
    <p:sldId id="294" r:id="rId8"/>
    <p:sldId id="299" r:id="rId9"/>
    <p:sldId id="274" r:id="rId10"/>
    <p:sldId id="300" r:id="rId11"/>
    <p:sldId id="298" r:id="rId12"/>
    <p:sldId id="355" r:id="rId13"/>
    <p:sldId id="357" r:id="rId14"/>
    <p:sldId id="259" r:id="rId15"/>
    <p:sldId id="359" r:id="rId16"/>
    <p:sldId id="358" r:id="rId17"/>
    <p:sldId id="360" r:id="rId18"/>
    <p:sldId id="361" r:id="rId19"/>
    <p:sldId id="362" r:id="rId20"/>
    <p:sldId id="301" r:id="rId21"/>
    <p:sldId id="364" r:id="rId22"/>
    <p:sldId id="365" r:id="rId23"/>
    <p:sldId id="363" r:id="rId24"/>
    <p:sldId id="368" r:id="rId25"/>
    <p:sldId id="369" r:id="rId26"/>
    <p:sldId id="371" r:id="rId27"/>
    <p:sldId id="261" r:id="rId28"/>
    <p:sldId id="372" r:id="rId29"/>
    <p:sldId id="373" r:id="rId30"/>
    <p:sldId id="370" r:id="rId31"/>
    <p:sldId id="374" r:id="rId32"/>
    <p:sldId id="375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7"/>
    <a:srgbClr val="FF3300"/>
    <a:srgbClr val="FF6600"/>
    <a:srgbClr val="ECECE0"/>
    <a:srgbClr val="FFFFCC"/>
    <a:srgbClr val="DDDDDD"/>
    <a:srgbClr val="B2B2B2"/>
    <a:srgbClr val="000000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>
      <p:cViewPr varScale="1">
        <p:scale>
          <a:sx n="68" d="100"/>
          <a:sy n="68" d="100"/>
        </p:scale>
        <p:origin x="148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информированность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997-41B3-B73E-8F38F8C85D47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97-41B3-B73E-8F38F8C85D47}"/>
              </c:ext>
            </c:extLst>
          </c:dPt>
          <c:dPt>
            <c:idx val="2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81687728132918"/>
                      <c:h val="0.23062509458050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997-41B3-B73E-8F38F8C85D47}"/>
                </c:ext>
              </c:extLst>
            </c:dLbl>
            <c:dLbl>
              <c:idx val="1"/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06702998074069"/>
                      <c:h val="0.23062509458050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997-41B3-B73E-8F38F8C85D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40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7-41B3-B73E-8F38F8C85D4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Информированность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FF6-489C-801C-998C462C48F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FF6-489C-801C-998C462C48F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FF6-489C-801C-998C462C48F2}"/>
              </c:ext>
            </c:extLst>
          </c:dPt>
          <c:dLbls>
            <c:dLbl>
              <c:idx val="0"/>
              <c:layout>
                <c:manualLayout>
                  <c:x val="-0.22796730731777462"/>
                  <c:y val="-2.227466414805115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24952305429533"/>
                      <c:h val="0.246580532118925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FF6-489C-801C-998C462C48F2}"/>
                </c:ext>
              </c:extLst>
            </c:dLbl>
            <c:dLbl>
              <c:idx val="1"/>
              <c:layout>
                <c:manualLayout>
                  <c:x val="0.19246373432605984"/>
                  <c:y val="-0.2331416309088151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44263493218051"/>
                      <c:h val="0.246580532118925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FF6-489C-801C-998C462C48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30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F6-489C-801C-998C462C48F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проекта</c:v>
                </c:pt>
                <c:pt idx="1">
                  <c:v>окончание проекта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09-43F2-8D89-5D91D8FC9E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6912120"/>
        <c:axId val="446911464"/>
      </c:barChart>
      <c:catAx>
        <c:axId val="446912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6911464"/>
        <c:crosses val="autoZero"/>
        <c:auto val="1"/>
        <c:lblAlgn val="ctr"/>
        <c:lblOffset val="100"/>
        <c:noMultiLvlLbl val="0"/>
      </c:catAx>
      <c:valAx>
        <c:axId val="446911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6912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начало проекта</c:v>
                </c:pt>
                <c:pt idx="1">
                  <c:v>окончание проекта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</c:v>
                </c:pt>
                <c:pt idx="1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79-43E4-A6FC-80849BAD46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6242616"/>
        <c:axId val="456241960"/>
      </c:barChart>
      <c:catAx>
        <c:axId val="456242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6241960"/>
        <c:crosses val="autoZero"/>
        <c:auto val="1"/>
        <c:lblAlgn val="ctr"/>
        <c:lblOffset val="100"/>
        <c:noMultiLvlLbl val="0"/>
      </c:catAx>
      <c:valAx>
        <c:axId val="456241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6242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71E483-93DB-4228-A02C-2109676F742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FC3F68E0-253F-4BC1-AA88-6EB09F006B91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r>
            <a: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1.Нерациональность использования времени, для ознакомления с текущей информации </a:t>
          </a:r>
        </a:p>
        <a:p>
          <a:r>
            <a: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2.Большой бумажный поток информации.</a:t>
          </a:r>
        </a:p>
        <a:p>
          <a:r>
            <a: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3.Нерациональность использования времени, для ознакомления с текущей информации 1.</a:t>
          </a:r>
          <a:endParaRPr lang="ru-RU" sz="2000" dirty="0"/>
        </a:p>
      </dgm:t>
    </dgm:pt>
    <dgm:pt modelId="{1E65A001-57ED-4C98-8424-0B559DCDA57A}" type="parTrans" cxnId="{AC19086E-E809-4370-AC71-CA78DA8252BA}">
      <dgm:prSet/>
      <dgm:spPr/>
      <dgm:t>
        <a:bodyPr/>
        <a:lstStyle/>
        <a:p>
          <a:endParaRPr lang="ru-RU"/>
        </a:p>
      </dgm:t>
    </dgm:pt>
    <dgm:pt modelId="{A4F50777-63A2-45B8-B20F-AEFB8124714F}" type="sibTrans" cxnId="{AC19086E-E809-4370-AC71-CA78DA8252BA}">
      <dgm:prSet/>
      <dgm:spPr/>
      <dgm:t>
        <a:bodyPr/>
        <a:lstStyle/>
        <a:p>
          <a:endParaRPr lang="ru-RU"/>
        </a:p>
      </dgm:t>
    </dgm:pt>
    <dgm:pt modelId="{BA58F934-30EB-407C-9C26-8815A7EAEE48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</a:p>
      </dgm:t>
    </dgm:pt>
    <dgm:pt modelId="{9EE2FF5C-3FA9-480F-B8F6-43D3C541A708}" type="sibTrans" cxnId="{38567EF2-C05B-4A72-A25B-5442BF49415C}">
      <dgm:prSet/>
      <dgm:spPr/>
      <dgm:t>
        <a:bodyPr/>
        <a:lstStyle/>
        <a:p>
          <a:endParaRPr lang="ru-RU"/>
        </a:p>
      </dgm:t>
    </dgm:pt>
    <dgm:pt modelId="{155C1776-3501-435A-95EC-605E44845EC1}" type="parTrans" cxnId="{38567EF2-C05B-4A72-A25B-5442BF49415C}">
      <dgm:prSet/>
      <dgm:spPr/>
      <dgm:t>
        <a:bodyPr/>
        <a:lstStyle/>
        <a:p>
          <a:endParaRPr lang="ru-RU"/>
        </a:p>
      </dgm:t>
    </dgm:pt>
    <dgm:pt modelId="{64DF3D8C-33E1-429C-BFDB-3286EF06A660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0166E05-0066-4127-AFA7-361023304B82}" type="sibTrans" cxnId="{8BE633A7-31D7-4FA2-A292-A9123DB11BD3}">
      <dgm:prSet/>
      <dgm:spPr/>
      <dgm:t>
        <a:bodyPr/>
        <a:lstStyle/>
        <a:p>
          <a:endParaRPr lang="ru-RU"/>
        </a:p>
      </dgm:t>
    </dgm:pt>
    <dgm:pt modelId="{AB64411A-BC71-4A1F-B874-9FE50CA410CB}" type="parTrans" cxnId="{8BE633A7-31D7-4FA2-A292-A9123DB11BD3}">
      <dgm:prSet/>
      <dgm:spPr/>
      <dgm:t>
        <a:bodyPr/>
        <a:lstStyle/>
        <a:p>
          <a:endParaRPr lang="ru-RU"/>
        </a:p>
      </dgm:t>
    </dgm:pt>
    <dgm:pt modelId="{E5C8E219-7DE4-4480-9775-7530A2E901A9}" type="pres">
      <dgm:prSet presAssocID="{D271E483-93DB-4228-A02C-2109676F7424}" presName="Name0" presStyleCnt="0">
        <dgm:presLayoutVars>
          <dgm:dir/>
          <dgm:animLvl val="lvl"/>
          <dgm:resizeHandles val="exact"/>
        </dgm:presLayoutVars>
      </dgm:prSet>
      <dgm:spPr/>
    </dgm:pt>
    <dgm:pt modelId="{258152CF-A4FF-46ED-85DF-309E3F3B9889}" type="pres">
      <dgm:prSet presAssocID="{BA58F934-30EB-407C-9C26-8815A7EAEE48}" presName="Name8" presStyleCnt="0"/>
      <dgm:spPr/>
    </dgm:pt>
    <dgm:pt modelId="{90EB4D87-03EB-481D-9365-AB175BE2AA03}" type="pres">
      <dgm:prSet presAssocID="{BA58F934-30EB-407C-9C26-8815A7EAEE48}" presName="level" presStyleLbl="node1" presStyleIdx="0" presStyleCnt="3">
        <dgm:presLayoutVars>
          <dgm:chMax val="1"/>
          <dgm:bulletEnabled val="1"/>
        </dgm:presLayoutVars>
      </dgm:prSet>
      <dgm:spPr/>
    </dgm:pt>
    <dgm:pt modelId="{625441C8-E87A-4077-9A1E-AFFBC624068F}" type="pres">
      <dgm:prSet presAssocID="{BA58F934-30EB-407C-9C26-8815A7EAEE4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F5CBB08-E9F6-4342-9401-3B21E2798157}" type="pres">
      <dgm:prSet presAssocID="{64DF3D8C-33E1-429C-BFDB-3286EF06A660}" presName="Name8" presStyleCnt="0"/>
      <dgm:spPr/>
    </dgm:pt>
    <dgm:pt modelId="{E71A29B5-517A-4465-B716-63FE551E2605}" type="pres">
      <dgm:prSet presAssocID="{64DF3D8C-33E1-429C-BFDB-3286EF06A660}" presName="level" presStyleLbl="node1" presStyleIdx="1" presStyleCnt="3">
        <dgm:presLayoutVars>
          <dgm:chMax val="1"/>
          <dgm:bulletEnabled val="1"/>
        </dgm:presLayoutVars>
      </dgm:prSet>
      <dgm:spPr/>
    </dgm:pt>
    <dgm:pt modelId="{09AAF7A9-82FC-4E89-BCE0-00265C181BEA}" type="pres">
      <dgm:prSet presAssocID="{64DF3D8C-33E1-429C-BFDB-3286EF06A6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E58CBD3-6F51-4065-A296-23BF91F34E00}" type="pres">
      <dgm:prSet presAssocID="{FC3F68E0-253F-4BC1-AA88-6EB09F006B91}" presName="Name8" presStyleCnt="0"/>
      <dgm:spPr/>
    </dgm:pt>
    <dgm:pt modelId="{A0943EBC-856F-4903-A070-372F01CCC0A3}" type="pres">
      <dgm:prSet presAssocID="{FC3F68E0-253F-4BC1-AA88-6EB09F006B91}" presName="level" presStyleLbl="node1" presStyleIdx="2" presStyleCnt="3" custScaleY="184533">
        <dgm:presLayoutVars>
          <dgm:chMax val="1"/>
          <dgm:bulletEnabled val="1"/>
        </dgm:presLayoutVars>
      </dgm:prSet>
      <dgm:spPr/>
    </dgm:pt>
    <dgm:pt modelId="{7A4E8081-A5DF-4E4B-86EC-09A17D2A2A95}" type="pres">
      <dgm:prSet presAssocID="{FC3F68E0-253F-4BC1-AA88-6EB09F006B9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9E77026-F120-4BD1-B888-0987D5D919C9}" type="presOf" srcId="{BA58F934-30EB-407C-9C26-8815A7EAEE48}" destId="{90EB4D87-03EB-481D-9365-AB175BE2AA03}" srcOrd="0" destOrd="0" presId="urn:microsoft.com/office/officeart/2005/8/layout/pyramid1"/>
    <dgm:cxn modelId="{594B254A-0395-475C-B19A-3640463A517F}" type="presOf" srcId="{FC3F68E0-253F-4BC1-AA88-6EB09F006B91}" destId="{7A4E8081-A5DF-4E4B-86EC-09A17D2A2A95}" srcOrd="1" destOrd="0" presId="urn:microsoft.com/office/officeart/2005/8/layout/pyramid1"/>
    <dgm:cxn modelId="{4E5A5B6A-5EF7-482F-8D67-F13682DB2305}" type="presOf" srcId="{D271E483-93DB-4228-A02C-2109676F7424}" destId="{E5C8E219-7DE4-4480-9775-7530A2E901A9}" srcOrd="0" destOrd="0" presId="urn:microsoft.com/office/officeart/2005/8/layout/pyramid1"/>
    <dgm:cxn modelId="{AC19086E-E809-4370-AC71-CA78DA8252BA}" srcId="{D271E483-93DB-4228-A02C-2109676F7424}" destId="{FC3F68E0-253F-4BC1-AA88-6EB09F006B91}" srcOrd="2" destOrd="0" parTransId="{1E65A001-57ED-4C98-8424-0B559DCDA57A}" sibTransId="{A4F50777-63A2-45B8-B20F-AEFB8124714F}"/>
    <dgm:cxn modelId="{1C252886-A33B-4AFD-8A65-F82F8BBBDFBE}" type="presOf" srcId="{64DF3D8C-33E1-429C-BFDB-3286EF06A660}" destId="{E71A29B5-517A-4465-B716-63FE551E2605}" srcOrd="0" destOrd="0" presId="urn:microsoft.com/office/officeart/2005/8/layout/pyramid1"/>
    <dgm:cxn modelId="{26CABB97-F7EA-4BAE-BD31-4EC239DB3D5E}" type="presOf" srcId="{64DF3D8C-33E1-429C-BFDB-3286EF06A660}" destId="{09AAF7A9-82FC-4E89-BCE0-00265C181BEA}" srcOrd="1" destOrd="0" presId="urn:microsoft.com/office/officeart/2005/8/layout/pyramid1"/>
    <dgm:cxn modelId="{8BE633A7-31D7-4FA2-A292-A9123DB11BD3}" srcId="{D271E483-93DB-4228-A02C-2109676F7424}" destId="{64DF3D8C-33E1-429C-BFDB-3286EF06A660}" srcOrd="1" destOrd="0" parTransId="{AB64411A-BC71-4A1F-B874-9FE50CA410CB}" sibTransId="{E0166E05-0066-4127-AFA7-361023304B82}"/>
    <dgm:cxn modelId="{855FD2A9-0E1C-46F4-8D0A-AC9EB65E5ECE}" type="presOf" srcId="{FC3F68E0-253F-4BC1-AA88-6EB09F006B91}" destId="{A0943EBC-856F-4903-A070-372F01CCC0A3}" srcOrd="0" destOrd="0" presId="urn:microsoft.com/office/officeart/2005/8/layout/pyramid1"/>
    <dgm:cxn modelId="{CAE913E3-ACF2-4E32-9350-D6072B44CB5F}" type="presOf" srcId="{BA58F934-30EB-407C-9C26-8815A7EAEE48}" destId="{625441C8-E87A-4077-9A1E-AFFBC624068F}" srcOrd="1" destOrd="0" presId="urn:microsoft.com/office/officeart/2005/8/layout/pyramid1"/>
    <dgm:cxn modelId="{38567EF2-C05B-4A72-A25B-5442BF49415C}" srcId="{D271E483-93DB-4228-A02C-2109676F7424}" destId="{BA58F934-30EB-407C-9C26-8815A7EAEE48}" srcOrd="0" destOrd="0" parTransId="{155C1776-3501-435A-95EC-605E44845EC1}" sibTransId="{9EE2FF5C-3FA9-480F-B8F6-43D3C541A708}"/>
    <dgm:cxn modelId="{3268456F-6222-43D4-A8E4-49E124EFCD28}" type="presParOf" srcId="{E5C8E219-7DE4-4480-9775-7530A2E901A9}" destId="{258152CF-A4FF-46ED-85DF-309E3F3B9889}" srcOrd="0" destOrd="0" presId="urn:microsoft.com/office/officeart/2005/8/layout/pyramid1"/>
    <dgm:cxn modelId="{71336F41-2B48-48C3-9C24-AC2211226B7D}" type="presParOf" srcId="{258152CF-A4FF-46ED-85DF-309E3F3B9889}" destId="{90EB4D87-03EB-481D-9365-AB175BE2AA03}" srcOrd="0" destOrd="0" presId="urn:microsoft.com/office/officeart/2005/8/layout/pyramid1"/>
    <dgm:cxn modelId="{5200224C-B5E7-4278-980D-18CA85E777D9}" type="presParOf" srcId="{258152CF-A4FF-46ED-85DF-309E3F3B9889}" destId="{625441C8-E87A-4077-9A1E-AFFBC624068F}" srcOrd="1" destOrd="0" presId="urn:microsoft.com/office/officeart/2005/8/layout/pyramid1"/>
    <dgm:cxn modelId="{B89C3FF2-FCF7-4480-9503-E5661F63FD68}" type="presParOf" srcId="{E5C8E219-7DE4-4480-9775-7530A2E901A9}" destId="{DF5CBB08-E9F6-4342-9401-3B21E2798157}" srcOrd="1" destOrd="0" presId="urn:microsoft.com/office/officeart/2005/8/layout/pyramid1"/>
    <dgm:cxn modelId="{3936AAE8-8886-45F9-986A-8BFA5BBD4CA5}" type="presParOf" srcId="{DF5CBB08-E9F6-4342-9401-3B21E2798157}" destId="{E71A29B5-517A-4465-B716-63FE551E2605}" srcOrd="0" destOrd="0" presId="urn:microsoft.com/office/officeart/2005/8/layout/pyramid1"/>
    <dgm:cxn modelId="{926634A5-9383-4E18-8D41-0C683B8E9099}" type="presParOf" srcId="{DF5CBB08-E9F6-4342-9401-3B21E2798157}" destId="{09AAF7A9-82FC-4E89-BCE0-00265C181BEA}" srcOrd="1" destOrd="0" presId="urn:microsoft.com/office/officeart/2005/8/layout/pyramid1"/>
    <dgm:cxn modelId="{0FBEAC9E-9605-42AD-B794-6B68E332F72F}" type="presParOf" srcId="{E5C8E219-7DE4-4480-9775-7530A2E901A9}" destId="{7E58CBD3-6F51-4065-A296-23BF91F34E00}" srcOrd="2" destOrd="0" presId="urn:microsoft.com/office/officeart/2005/8/layout/pyramid1"/>
    <dgm:cxn modelId="{11E9E350-E195-4087-AF2D-CBC5A4D8BE4D}" type="presParOf" srcId="{7E58CBD3-6F51-4065-A296-23BF91F34E00}" destId="{A0943EBC-856F-4903-A070-372F01CCC0A3}" srcOrd="0" destOrd="0" presId="urn:microsoft.com/office/officeart/2005/8/layout/pyramid1"/>
    <dgm:cxn modelId="{69074E61-4439-4F4D-B41A-F1DD92AF895F}" type="presParOf" srcId="{7E58CBD3-6F51-4065-A296-23BF91F34E00}" destId="{7A4E8081-A5DF-4E4B-86EC-09A17D2A2A9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B4D87-03EB-481D-9365-AB175BE2AA03}">
      <dsp:nvSpPr>
        <dsp:cNvPr id="0" name=""/>
        <dsp:cNvSpPr/>
      </dsp:nvSpPr>
      <dsp:spPr>
        <a:xfrm>
          <a:off x="3196914" y="0"/>
          <a:ext cx="2247130" cy="1264753"/>
        </a:xfrm>
        <a:prstGeom prst="trapezoid">
          <a:avLst>
            <a:gd name="adj" fmla="val 88837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</a:p>
      </dsp:txBody>
      <dsp:txXfrm>
        <a:off x="3196914" y="0"/>
        <a:ext cx="2247130" cy="1264753"/>
      </dsp:txXfrm>
    </dsp:sp>
    <dsp:sp modelId="{E71A29B5-517A-4465-B716-63FE551E2605}">
      <dsp:nvSpPr>
        <dsp:cNvPr id="0" name=""/>
        <dsp:cNvSpPr/>
      </dsp:nvSpPr>
      <dsp:spPr>
        <a:xfrm>
          <a:off x="2073349" y="1264753"/>
          <a:ext cx="4494261" cy="1264753"/>
        </a:xfrm>
        <a:prstGeom prst="trapezoid">
          <a:avLst>
            <a:gd name="adj" fmla="val 88837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859844" y="1264753"/>
        <a:ext cx="2921270" cy="1264753"/>
      </dsp:txXfrm>
    </dsp:sp>
    <dsp:sp modelId="{A0943EBC-856F-4903-A070-372F01CCC0A3}">
      <dsp:nvSpPr>
        <dsp:cNvPr id="0" name=""/>
        <dsp:cNvSpPr/>
      </dsp:nvSpPr>
      <dsp:spPr>
        <a:xfrm>
          <a:off x="0" y="2529507"/>
          <a:ext cx="8640960" cy="2333888"/>
        </a:xfrm>
        <a:prstGeom prst="trapezoid">
          <a:avLst>
            <a:gd name="adj" fmla="val 88837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1.Нерациональность использования времени, для ознакомления с текущей информации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2.Большой бумажный поток информации.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3.Нерациональность использования времени, для ознакомления с текущей информации 1.</a:t>
          </a:r>
          <a:endParaRPr lang="ru-RU" sz="2000" kern="1200" dirty="0"/>
        </a:p>
      </dsp:txBody>
      <dsp:txXfrm>
        <a:off x="1512167" y="2529507"/>
        <a:ext cx="5616624" cy="2333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6A0CF24-7984-4961-BCA1-3E7514662B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8DDB963-DE36-4ADB-BAF4-0FA56534575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6719901F-CFEE-4C45-A98E-BF5214A93BC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0784A2BD-3D01-4999-9BC5-B8F064691C4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65314D-19BD-4EF7-879B-BB866F3BAD2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E9E7B1E-E14E-4941-9B97-2A858FFE14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12F6EAE-E952-4F4A-B1AE-FB9545BD30B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F7C69CDD-E663-47E8-8CE8-529E8871F25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08D984C2-F173-465C-891D-C4618AD01AB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EC051F8F-DDAB-4112-BBC7-A52F21ECFD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B595CEB4-9531-439A-9147-40200F6F98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786DA4-0678-4524-9E23-5618F7803E6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Исходное состояние процесса.</a:t>
            </a:r>
            <a:r>
              <a:rPr lang="ru-RU" baseline="0" dirty="0"/>
              <a:t> </a:t>
            </a:r>
            <a:r>
              <a:rPr lang="ru-RU" dirty="0"/>
              <a:t>Обозначение</a:t>
            </a:r>
            <a:r>
              <a:rPr lang="ru-RU" baseline="0" dirty="0"/>
              <a:t> основных шагов в процессе, с </a:t>
            </a:r>
            <a:r>
              <a:rPr lang="ru-RU" dirty="0"/>
              <a:t>нанесением ежей-</a:t>
            </a:r>
            <a:r>
              <a:rPr lang="ru-RU" baseline="0" dirty="0"/>
              <a:t>потерь, их расшифровкой.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822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baseline="0" dirty="0"/>
              <a:t> обязательным размещением фото (визуализацией). Возможно несколько слайдов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9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>
            <a:extLst>
              <a:ext uri="{FF2B5EF4-FFF2-40B4-BE49-F238E27FC236}">
                <a16:creationId xmlns:a16="http://schemas.microsoft.com/office/drawing/2014/main" id="{21BD5F45-B924-4203-A0E7-C56CA43A98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751638"/>
            <a:ext cx="9144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07" name="Group 35">
            <a:extLst>
              <a:ext uri="{FF2B5EF4-FFF2-40B4-BE49-F238E27FC236}">
                <a16:creationId xmlns:a16="http://schemas.microsoft.com/office/drawing/2014/main" id="{C18C75AB-65F4-4DE2-861A-B5D9EDABA9AC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0"/>
            <a:ext cx="2287588" cy="4960938"/>
            <a:chOff x="1440" y="0"/>
            <a:chExt cx="1441" cy="3125"/>
          </a:xfrm>
        </p:grpSpPr>
        <p:sp>
          <p:nvSpPr>
            <p:cNvPr id="3080" name="Rectangle 8">
              <a:extLst>
                <a:ext uri="{FF2B5EF4-FFF2-40B4-BE49-F238E27FC236}">
                  <a16:creationId xmlns:a16="http://schemas.microsoft.com/office/drawing/2014/main" id="{FE689DCD-E798-4A35-8189-885A223E65F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7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6" name="Rectangle 14">
              <a:extLst>
                <a:ext uri="{FF2B5EF4-FFF2-40B4-BE49-F238E27FC236}">
                  <a16:creationId xmlns:a16="http://schemas.microsoft.com/office/drawing/2014/main" id="{62A98A36-8FB1-465E-B63C-646D0F35C35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1681" y="0"/>
              <a:ext cx="1053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2">
                    <a:alpha val="7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1" name="Rectangle 19">
              <a:extLst>
                <a:ext uri="{FF2B5EF4-FFF2-40B4-BE49-F238E27FC236}">
                  <a16:creationId xmlns:a16="http://schemas.microsoft.com/office/drawing/2014/main" id="{0865376B-76C5-43B3-A9DC-0997DDCC93B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1" name="Group 39">
            <a:extLst>
              <a:ext uri="{FF2B5EF4-FFF2-40B4-BE49-F238E27FC236}">
                <a16:creationId xmlns:a16="http://schemas.microsoft.com/office/drawing/2014/main" id="{B69868BA-9FF8-439F-A860-33CBBCB5C53D}"/>
              </a:ext>
            </a:extLst>
          </p:cNvPr>
          <p:cNvGrpSpPr>
            <a:grpSpLocks/>
          </p:cNvGrpSpPr>
          <p:nvPr/>
        </p:nvGrpSpPr>
        <p:grpSpPr bwMode="auto">
          <a:xfrm>
            <a:off x="4575175" y="0"/>
            <a:ext cx="2286000" cy="3716338"/>
            <a:chOff x="2882" y="0"/>
            <a:chExt cx="1440" cy="2341"/>
          </a:xfrm>
        </p:grpSpPr>
        <p:sp>
          <p:nvSpPr>
            <p:cNvPr id="3084" name="Rectangle 12">
              <a:extLst>
                <a:ext uri="{FF2B5EF4-FFF2-40B4-BE49-F238E27FC236}">
                  <a16:creationId xmlns:a16="http://schemas.microsoft.com/office/drawing/2014/main" id="{188C8BE4-7359-498D-A5CA-C22F786930F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7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5" name="Rectangle 13">
              <a:extLst>
                <a:ext uri="{FF2B5EF4-FFF2-40B4-BE49-F238E27FC236}">
                  <a16:creationId xmlns:a16="http://schemas.microsoft.com/office/drawing/2014/main" id="{285DD335-994A-449B-BFE5-6D6ABE6D642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2882" y="0"/>
              <a:ext cx="81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  <a:alpha val="30000"/>
                  </a:schemeClr>
                </a:gs>
                <a:gs pos="50000">
                  <a:schemeClr val="hlink">
                    <a:alpha val="7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2" name="Rectangle 20">
              <a:extLst>
                <a:ext uri="{FF2B5EF4-FFF2-40B4-BE49-F238E27FC236}">
                  <a16:creationId xmlns:a16="http://schemas.microsoft.com/office/drawing/2014/main" id="{C376893C-505F-47A1-AE37-EBE087153B7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5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2" name="Group 40">
            <a:extLst>
              <a:ext uri="{FF2B5EF4-FFF2-40B4-BE49-F238E27FC236}">
                <a16:creationId xmlns:a16="http://schemas.microsoft.com/office/drawing/2014/main" id="{B0DDC532-C050-48C3-913F-860034662BB6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0"/>
            <a:ext cx="2286000" cy="4941888"/>
            <a:chOff x="4320" y="0"/>
            <a:chExt cx="1440" cy="3113"/>
          </a:xfrm>
        </p:grpSpPr>
        <p:sp>
          <p:nvSpPr>
            <p:cNvPr id="3083" name="Rectangle 11">
              <a:extLst>
                <a:ext uri="{FF2B5EF4-FFF2-40B4-BE49-F238E27FC236}">
                  <a16:creationId xmlns:a16="http://schemas.microsoft.com/office/drawing/2014/main" id="{4466D481-06A0-4881-BFB4-5D7FD8BA56B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320" y="0"/>
              <a:ext cx="112" cy="265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  <a:alpha val="0"/>
                  </a:schemeClr>
                </a:gs>
                <a:gs pos="50000">
                  <a:schemeClr val="folHlink">
                    <a:alpha val="70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110" name="Group 38">
              <a:extLst>
                <a:ext uri="{FF2B5EF4-FFF2-40B4-BE49-F238E27FC236}">
                  <a16:creationId xmlns:a16="http://schemas.microsoft.com/office/drawing/2014/main" id="{1F9CF775-ADE6-4300-8436-D4C1EB8A91A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320" y="0"/>
              <a:ext cx="1440" cy="3113"/>
              <a:chOff x="4320" y="0"/>
              <a:chExt cx="1440" cy="3113"/>
            </a:xfrm>
          </p:grpSpPr>
          <p:sp>
            <p:nvSpPr>
              <p:cNvPr id="3081" name="Rectangle 9">
                <a:extLst>
                  <a:ext uri="{FF2B5EF4-FFF2-40B4-BE49-F238E27FC236}">
                    <a16:creationId xmlns:a16="http://schemas.microsoft.com/office/drawing/2014/main" id="{7995C16C-C69C-459C-9AC0-53B6744209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7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82" name="Rectangle 10">
                <a:extLst>
                  <a:ext uri="{FF2B5EF4-FFF2-40B4-BE49-F238E27FC236}">
                    <a16:creationId xmlns:a16="http://schemas.microsoft.com/office/drawing/2014/main" id="{87BFA1C5-9910-41AA-B06A-35A8318C99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5420" y="0"/>
                <a:ext cx="340" cy="2655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  <a:gs pos="50000">
                    <a:schemeClr val="folHlink">
                      <a:alpha val="7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93" name="Rectangle 21">
                <a:extLst>
                  <a:ext uri="{FF2B5EF4-FFF2-40B4-BE49-F238E27FC236}">
                    <a16:creationId xmlns:a16="http://schemas.microsoft.com/office/drawing/2014/main" id="{431C3F18-58AA-4F98-BCEA-D9C11099DC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5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3106" name="Group 34">
            <a:extLst>
              <a:ext uri="{FF2B5EF4-FFF2-40B4-BE49-F238E27FC236}">
                <a16:creationId xmlns:a16="http://schemas.microsoft.com/office/drawing/2014/main" id="{F27078FA-0E8F-4027-A553-16B4FEB0811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86000" cy="3714750"/>
            <a:chOff x="0" y="0"/>
            <a:chExt cx="1440" cy="2340"/>
          </a:xfrm>
        </p:grpSpPr>
        <p:sp>
          <p:nvSpPr>
            <p:cNvPr id="3079" name="Rectangle 7">
              <a:extLst>
                <a:ext uri="{FF2B5EF4-FFF2-40B4-BE49-F238E27FC236}">
                  <a16:creationId xmlns:a16="http://schemas.microsoft.com/office/drawing/2014/main" id="{650EECFB-0861-4E27-89D1-8004E2955EC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7" name="Rectangle 15">
              <a:extLst>
                <a:ext uri="{FF2B5EF4-FFF2-40B4-BE49-F238E27FC236}">
                  <a16:creationId xmlns:a16="http://schemas.microsoft.com/office/drawing/2014/main" id="{1B23622A-6C22-4208-ABB0-1BA06C84896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1338" y="0"/>
              <a:ext cx="102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8" name="Rectangle 16">
              <a:extLst>
                <a:ext uri="{FF2B5EF4-FFF2-40B4-BE49-F238E27FC236}">
                  <a16:creationId xmlns:a16="http://schemas.microsoft.com/office/drawing/2014/main" id="{FF754FE3-60D6-4A1B-9D5A-0FB808DBC3D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0" y="0"/>
              <a:ext cx="486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4" name="Rectangle 22">
              <a:extLst>
                <a:ext uri="{FF2B5EF4-FFF2-40B4-BE49-F238E27FC236}">
                  <a16:creationId xmlns:a16="http://schemas.microsoft.com/office/drawing/2014/main" id="{2DCEAA99-D389-4245-88F6-D21A517BBB7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3" name="Group 41">
            <a:extLst>
              <a:ext uri="{FF2B5EF4-FFF2-40B4-BE49-F238E27FC236}">
                <a16:creationId xmlns:a16="http://schemas.microsoft.com/office/drawing/2014/main" id="{3BF3989B-7A04-4F0C-ACD6-70A05223815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71450"/>
            <a:chOff x="0" y="0"/>
            <a:chExt cx="5760" cy="108"/>
          </a:xfrm>
        </p:grpSpPr>
        <p:sp>
          <p:nvSpPr>
            <p:cNvPr id="3096" name="Rectangle 24">
              <a:extLst>
                <a:ext uri="{FF2B5EF4-FFF2-40B4-BE49-F238E27FC236}">
                  <a16:creationId xmlns:a16="http://schemas.microsoft.com/office/drawing/2014/main" id="{B85055FB-6724-497B-B2EC-DF4441F789B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1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7" name="Rectangle 25">
              <a:extLst>
                <a:ext uri="{FF2B5EF4-FFF2-40B4-BE49-F238E27FC236}">
                  <a16:creationId xmlns:a16="http://schemas.microsoft.com/office/drawing/2014/main" id="{6708A7BE-35CD-4609-AE4E-930F7E36C16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8" name="Rectangle 26">
              <a:extLst>
                <a:ext uri="{FF2B5EF4-FFF2-40B4-BE49-F238E27FC236}">
                  <a16:creationId xmlns:a16="http://schemas.microsoft.com/office/drawing/2014/main" id="{50F38C87-A84D-4580-A414-38C91C26240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10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9" name="Rectangle 27">
              <a:extLst>
                <a:ext uri="{FF2B5EF4-FFF2-40B4-BE49-F238E27FC236}">
                  <a16:creationId xmlns:a16="http://schemas.microsoft.com/office/drawing/2014/main" id="{E82C397E-86D9-4317-8AB7-02BAA711DD5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320" y="0"/>
              <a:ext cx="1440" cy="10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100" name="Picture 28">
            <a:extLst>
              <a:ext uri="{FF2B5EF4-FFF2-40B4-BE49-F238E27FC236}">
                <a16:creationId xmlns:a16="http://schemas.microsoft.com/office/drawing/2014/main" id="{8A2F6603-9CCC-4CD4-99BF-8B37F863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34"/>
          <a:stretch>
            <a:fillRect/>
          </a:stretch>
        </p:blipFill>
        <p:spPr bwMode="gray">
          <a:xfrm>
            <a:off x="7164388" y="908050"/>
            <a:ext cx="1979612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>
            <a:extLst>
              <a:ext uri="{FF2B5EF4-FFF2-40B4-BE49-F238E27FC236}">
                <a16:creationId xmlns:a16="http://schemas.microsoft.com/office/drawing/2014/main" id="{B163D845-1C5D-4B17-A4B0-CB8D7B16A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5"/>
          <a:stretch>
            <a:fillRect/>
          </a:stretch>
        </p:blipFill>
        <p:spPr bwMode="gray">
          <a:xfrm>
            <a:off x="5062538" y="1268413"/>
            <a:ext cx="1795462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extLst>
              <a:ext uri="{FF2B5EF4-FFF2-40B4-BE49-F238E27FC236}">
                <a16:creationId xmlns:a16="http://schemas.microsoft.com/office/drawing/2014/main" id="{57B80993-12D0-440C-BCD5-9CFC2CD1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8"/>
          <a:stretch>
            <a:fillRect/>
          </a:stretch>
        </p:blipFill>
        <p:spPr bwMode="gray">
          <a:xfrm>
            <a:off x="314325" y="692150"/>
            <a:ext cx="1973263" cy="36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>
            <a:extLst>
              <a:ext uri="{FF2B5EF4-FFF2-40B4-BE49-F238E27FC236}">
                <a16:creationId xmlns:a16="http://schemas.microsoft.com/office/drawing/2014/main" id="{C1999590-04AD-4C76-B2BC-29DE1305B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97138" y="374650"/>
            <a:ext cx="2071687" cy="49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ED056BBC-2041-44B4-A6AF-BE92F8B1B4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5334000"/>
            <a:ext cx="8686800" cy="863600"/>
          </a:xfrm>
        </p:spPr>
        <p:txBody>
          <a:bodyPr/>
          <a:lstStyle>
            <a:lvl1pPr algn="ctr">
              <a:defRPr sz="4600"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54E244C-1758-4513-AA19-34BD71B20A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59500"/>
            <a:ext cx="6400800" cy="342900"/>
          </a:xfrm>
        </p:spPr>
        <p:txBody>
          <a:bodyPr/>
          <a:lstStyle>
            <a:lvl1pPr marL="0" indent="0" algn="ctr">
              <a:buFontTx/>
              <a:buNone/>
              <a:defRPr sz="1800"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683FF0A-0B08-4A07-A626-62EE3038F3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16764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4EC7B5F-B15E-4BA9-8A3D-2C081CF385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6629400" y="6477000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F3A2DFAD-1221-48A8-BFAD-10300FA663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001000" y="6477000"/>
            <a:ext cx="685800" cy="244475"/>
          </a:xfrm>
        </p:spPr>
        <p:txBody>
          <a:bodyPr/>
          <a:lstStyle>
            <a:lvl1pPr>
              <a:defRPr/>
            </a:lvl1pPr>
          </a:lstStyle>
          <a:p>
            <a:fld id="{45819900-27D2-4F68-89F0-1FC96F177337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3104" name="Text Box 32">
            <a:extLst>
              <a:ext uri="{FF2B5EF4-FFF2-40B4-BE49-F238E27FC236}">
                <a16:creationId xmlns:a16="http://schemas.microsoft.com/office/drawing/2014/main" id="{9091E68A-6586-46AF-9B28-F4587FAA090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847013" y="239713"/>
            <a:ext cx="1196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ru-RU" sz="2000">
                <a:solidFill>
                  <a:srgbClr val="FFFFFF"/>
                </a:solidFill>
                <a:latin typeface="Arial Black" panose="020B0A04020102020204" pitchFamily="34" charset="0"/>
              </a:rPr>
              <a:t>L/O/G/O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CD0AE-A9A5-4D15-BE3A-F17C950F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C1B77-ED85-422F-818C-038DD3123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C95CD6-6E36-4374-B129-4769266C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4CD19-C58C-45DD-AC54-AE934730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8BE88-EF5C-41C2-97E5-3C131016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9A515-9647-40F1-89F3-E106D6414A8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237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208085-32C1-4811-A995-BFB26D5C9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58763"/>
            <a:ext cx="2057400" cy="5918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22D437-10BA-4F64-8044-B179A6172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58763"/>
            <a:ext cx="6019800" cy="5918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00030E-F91E-493A-B225-0379589C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60611-FFD3-49EF-AB11-5E2D9EF1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664E89-2E92-4C76-8CC8-897639E3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70156-F3E0-4844-904A-FF8C3C3DF01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866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BBC83F-5784-4217-B0DF-E750C0C44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405E0-7614-496C-8518-EA823D5CE2F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939481-D428-4813-80F3-BB2CD18AE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C767C6-B0D3-4C29-BFA7-8BED11AA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3EA97A-F7FB-49EE-9827-9A2371A3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613C4D-19D8-4B3E-8C61-EE3C7B20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FB0E4B1-122C-4952-933E-ADADB95136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96613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C337-062F-449A-9639-308EE2394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8E519A72-2B2F-4FEF-AA3B-3A5F71447ECE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40A9E-D781-4BCC-B400-EC29FA4B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1E0F46-CD57-4EA8-8F9B-654C0280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5B1F4A-CD54-4546-9049-7E2A23CF4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9C1EAD-7EBB-42AB-8F0E-D5C20C4F893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21403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806F7-999E-4958-A81C-4D7D7A82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>
            <a:extLst>
              <a:ext uri="{FF2B5EF4-FFF2-40B4-BE49-F238E27FC236}">
                <a16:creationId xmlns:a16="http://schemas.microsoft.com/office/drawing/2014/main" id="{CD8B3307-49BF-4355-B75D-FAD2F1335C9B}"/>
              </a:ext>
            </a:extLst>
          </p:cNvPr>
          <p:cNvSpPr>
            <a:spLocks noGrp="1"/>
          </p:cNvSpPr>
          <p:nvPr>
            <p:ph type="dgm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r>
              <a:rPr lang="ru-RU"/>
              <a:t>Вставка рисунка SmartArt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1EFD7A-89B5-4EB0-9ED5-043081395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74F23-5782-43F1-9E80-07EF72CE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C3360-E5F6-4E85-A578-E6C0DF866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A13A92-A76A-4241-BEF9-D86EDB1AE1D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7946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325B6-AD85-4E87-95E8-1E889F6C6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BAB808-35CC-4F66-8D33-BA1D8B210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9CC68-95CB-4BD0-BC23-B593317E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C8098C-84CB-43C7-99C1-3C71DB65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CD3C14-B7F7-4491-AB78-69CCF1A7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0416A-12A2-421E-8489-7EB65CA4971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9921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05C59-BEC5-4FBB-8757-1A930AAC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91EA08-6054-4098-8449-4C36AC10F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7035D0-BAD5-4C7C-819D-C27001AD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ADEFF-154A-4979-A8E4-DA0B9EF3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667E17-0710-4336-B7EA-6E551773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92B87-EB10-44BE-B68A-E1C0333B29D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2509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E7B67-1390-475E-A648-928FECD6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7D3520-A763-491F-B8BB-8909DD52A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64372-E6A5-45D3-ADF2-08067E655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C358E-9751-47D3-9BD0-146742B4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58BE78-3680-46BD-9091-0304DFD9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9A590B-021F-4124-B92C-2DBFE7E3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4F152-C687-4714-AD8D-9AEB782B636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51692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163C2-4D8F-4FEF-9B01-6B3269391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40B328-9119-48B2-B6C4-EC371EE87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54F84D-4170-413E-A140-C73E12868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D5F0B2-37C7-4D57-894F-F9375C241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80F585-31A5-4A79-A487-5725F34F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0166BB-31D7-477F-89E5-EC35F68A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40565D-0783-4240-82A2-1F925832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126A9B-3CE9-41D1-9549-257E0169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3EEE4F-A451-481D-BE07-E86F37D8668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9917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09C1B-965F-48A4-8891-0C647253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BBB395-5E3F-464C-ABF9-71F657A28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3511A1-15EB-4A01-A031-0D53DBE2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77C8F6-AE9B-4A89-B38B-D25B1935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3591B-EF76-4A38-BABF-941C7D01B19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700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EFBFE4-9332-461A-952B-0C828A80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C7CA2A-A038-42F4-881C-1E49D203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F54995-CD58-464E-8E54-409EEBF8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EF38A-95A5-467A-A6ED-4C73F9AF28A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369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05128-481C-415C-8E63-E938AF20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F8850-00C5-4D1C-A0CA-6E4B66E3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75F108-0262-4CB8-B965-BD6EAE79C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06100D-66B6-4335-A623-BBC70104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14E9CD-7717-4174-A67B-5A0D1914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67CC18-2BCE-4FFC-B4CE-472D1DE5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8D63F-C773-422A-937C-1CD73DD2E1D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6854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C0004-7780-43A1-AA50-C37C098D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3F6DC2-A717-41CA-9DD5-DF0891248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9015CC-E42A-486C-A3AB-8A12C4C9B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14A183-E9F7-41E5-B500-C9761AB7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CE0F3D-4AF4-48B0-BC6D-D253E7A3D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2D4E34-2FD5-4CB3-BF92-0440DE5B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9DBEC-1570-4DD1-A665-8D83A294636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6223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>
            <a:extLst>
              <a:ext uri="{FF2B5EF4-FFF2-40B4-BE49-F238E27FC236}">
                <a16:creationId xmlns:a16="http://schemas.microsoft.com/office/drawing/2014/main" id="{FADDAB1B-A2A5-4712-BD7F-3E0C101436D5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0"/>
            <a:ext cx="2287588" cy="6858000"/>
            <a:chOff x="1440" y="0"/>
            <a:chExt cx="1441" cy="3125"/>
          </a:xfrm>
        </p:grpSpPr>
        <p:sp>
          <p:nvSpPr>
            <p:cNvPr id="1032" name="Rectangle 8">
              <a:extLst>
                <a:ext uri="{FF2B5EF4-FFF2-40B4-BE49-F238E27FC236}">
                  <a16:creationId xmlns:a16="http://schemas.microsoft.com/office/drawing/2014/main" id="{76E8A51E-3C26-4079-8BA6-19025427A656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3" name="Rectangle 9">
              <a:extLst>
                <a:ext uri="{FF2B5EF4-FFF2-40B4-BE49-F238E27FC236}">
                  <a16:creationId xmlns:a16="http://schemas.microsoft.com/office/drawing/2014/main" id="{8B6CB5C9-6764-4118-9269-27CB2CA77AA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681" y="0"/>
              <a:ext cx="1053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  <a:alpha val="0"/>
                  </a:schemeClr>
                </a:gs>
                <a:gs pos="5000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4" name="Rectangle 10">
              <a:extLst>
                <a:ext uri="{FF2B5EF4-FFF2-40B4-BE49-F238E27FC236}">
                  <a16:creationId xmlns:a16="http://schemas.microsoft.com/office/drawing/2014/main" id="{E1627F43-8E64-4E52-867C-5DF6E1285636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35" name="Group 11">
            <a:extLst>
              <a:ext uri="{FF2B5EF4-FFF2-40B4-BE49-F238E27FC236}">
                <a16:creationId xmlns:a16="http://schemas.microsoft.com/office/drawing/2014/main" id="{69B02D80-2C55-41D9-B134-12FB0AEFB54A}"/>
              </a:ext>
            </a:extLst>
          </p:cNvPr>
          <p:cNvGrpSpPr>
            <a:grpSpLocks/>
          </p:cNvGrpSpPr>
          <p:nvPr/>
        </p:nvGrpSpPr>
        <p:grpSpPr bwMode="auto">
          <a:xfrm>
            <a:off x="4575175" y="0"/>
            <a:ext cx="2286000" cy="5137150"/>
            <a:chOff x="2882" y="0"/>
            <a:chExt cx="1440" cy="2341"/>
          </a:xfrm>
        </p:grpSpPr>
        <p:sp>
          <p:nvSpPr>
            <p:cNvPr id="1036" name="Rectangle 12">
              <a:extLst>
                <a:ext uri="{FF2B5EF4-FFF2-40B4-BE49-F238E27FC236}">
                  <a16:creationId xmlns:a16="http://schemas.microsoft.com/office/drawing/2014/main" id="{CB1EE4A5-6365-4979-B90B-452E63F90D8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7" name="Rectangle 13">
              <a:extLst>
                <a:ext uri="{FF2B5EF4-FFF2-40B4-BE49-F238E27FC236}">
                  <a16:creationId xmlns:a16="http://schemas.microsoft.com/office/drawing/2014/main" id="{776CE037-9E29-4DBE-A31A-F0BFFE27F69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882" y="0"/>
              <a:ext cx="81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  <a:alpha val="0"/>
                  </a:schemeClr>
                </a:gs>
                <a:gs pos="5000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8" name="Rectangle 14">
              <a:extLst>
                <a:ext uri="{FF2B5EF4-FFF2-40B4-BE49-F238E27FC236}">
                  <a16:creationId xmlns:a16="http://schemas.microsoft.com/office/drawing/2014/main" id="{5D71238B-6AC5-44F5-B574-0ADD0F69339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39" name="Group 15">
            <a:extLst>
              <a:ext uri="{FF2B5EF4-FFF2-40B4-BE49-F238E27FC236}">
                <a16:creationId xmlns:a16="http://schemas.microsoft.com/office/drawing/2014/main" id="{21FAC93A-9990-4FDB-BF3D-F9C5033DFCB1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0"/>
            <a:ext cx="2286000" cy="6831013"/>
            <a:chOff x="4320" y="0"/>
            <a:chExt cx="1440" cy="3113"/>
          </a:xfrm>
        </p:grpSpPr>
        <p:sp>
          <p:nvSpPr>
            <p:cNvPr id="1040" name="Rectangle 16">
              <a:extLst>
                <a:ext uri="{FF2B5EF4-FFF2-40B4-BE49-F238E27FC236}">
                  <a16:creationId xmlns:a16="http://schemas.microsoft.com/office/drawing/2014/main" id="{C29E1985-40FD-4884-94E6-9A36627C397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320" y="0"/>
              <a:ext cx="112" cy="265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  <a:alpha val="0"/>
                  </a:schemeClr>
                </a:gs>
                <a:gs pos="50000">
                  <a:schemeClr val="folHlink">
                    <a:alpha val="20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41" name="Group 17">
              <a:extLst>
                <a:ext uri="{FF2B5EF4-FFF2-40B4-BE49-F238E27FC236}">
                  <a16:creationId xmlns:a16="http://schemas.microsoft.com/office/drawing/2014/main" id="{511930F5-F0FC-493E-B5E3-B412946645E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320" y="0"/>
              <a:ext cx="1440" cy="3113"/>
              <a:chOff x="4320" y="0"/>
              <a:chExt cx="1440" cy="3113"/>
            </a:xfrm>
          </p:grpSpPr>
          <p:sp>
            <p:nvSpPr>
              <p:cNvPr id="1042" name="Rectangle 18">
                <a:extLst>
                  <a:ext uri="{FF2B5EF4-FFF2-40B4-BE49-F238E27FC236}">
                    <a16:creationId xmlns:a16="http://schemas.microsoft.com/office/drawing/2014/main" id="{A49D1FE7-2C47-4DD7-BCAE-9FB8D9C15F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3" name="Rectangle 19">
                <a:extLst>
                  <a:ext uri="{FF2B5EF4-FFF2-40B4-BE49-F238E27FC236}">
                    <a16:creationId xmlns:a16="http://schemas.microsoft.com/office/drawing/2014/main" id="{9FFC73EE-52A1-463A-BDAC-C801466E3A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5420" y="0"/>
                <a:ext cx="340" cy="2655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  <a:gs pos="5000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4" name="Rectangle 20">
                <a:extLst>
                  <a:ext uri="{FF2B5EF4-FFF2-40B4-BE49-F238E27FC236}">
                    <a16:creationId xmlns:a16="http://schemas.microsoft.com/office/drawing/2014/main" id="{972523FF-0ACC-482F-B964-B6CB80A31B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1045" name="Group 21">
            <a:extLst>
              <a:ext uri="{FF2B5EF4-FFF2-40B4-BE49-F238E27FC236}">
                <a16:creationId xmlns:a16="http://schemas.microsoft.com/office/drawing/2014/main" id="{7F457DA3-4EE4-4EE1-BA39-F4C66549F9E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86000" cy="5135563"/>
            <a:chOff x="0" y="0"/>
            <a:chExt cx="1440" cy="2340"/>
          </a:xfrm>
        </p:grpSpPr>
        <p:sp>
          <p:nvSpPr>
            <p:cNvPr id="1046" name="Rectangle 22">
              <a:extLst>
                <a:ext uri="{FF2B5EF4-FFF2-40B4-BE49-F238E27FC236}">
                  <a16:creationId xmlns:a16="http://schemas.microsoft.com/office/drawing/2014/main" id="{AD8BC640-277F-4885-8371-B6D83684ED1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7" name="Rectangle 23">
              <a:extLst>
                <a:ext uri="{FF2B5EF4-FFF2-40B4-BE49-F238E27FC236}">
                  <a16:creationId xmlns:a16="http://schemas.microsoft.com/office/drawing/2014/main" id="{D673A21C-B2FF-4FD6-ACDA-84CD0F063D2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338" y="0"/>
              <a:ext cx="102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8" name="Rectangle 24">
              <a:extLst>
                <a:ext uri="{FF2B5EF4-FFF2-40B4-BE49-F238E27FC236}">
                  <a16:creationId xmlns:a16="http://schemas.microsoft.com/office/drawing/2014/main" id="{35A5D63D-222F-426E-A7F0-6551523F7AB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0" y="0"/>
              <a:ext cx="486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9" name="Rectangle 25">
              <a:extLst>
                <a:ext uri="{FF2B5EF4-FFF2-40B4-BE49-F238E27FC236}">
                  <a16:creationId xmlns:a16="http://schemas.microsoft.com/office/drawing/2014/main" id="{AAFD21C6-79FB-4E9C-AF44-B510F5FE8CD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69" name="Group 45">
            <a:extLst>
              <a:ext uri="{FF2B5EF4-FFF2-40B4-BE49-F238E27FC236}">
                <a16:creationId xmlns:a16="http://schemas.microsoft.com/office/drawing/2014/main" id="{01658652-066D-48D5-B41F-E2F0B9FA5A4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71450"/>
            <a:chOff x="0" y="0"/>
            <a:chExt cx="5760" cy="108"/>
          </a:xfrm>
        </p:grpSpPr>
        <p:sp>
          <p:nvSpPr>
            <p:cNvPr id="1050" name="Rectangle 26">
              <a:extLst>
                <a:ext uri="{FF2B5EF4-FFF2-40B4-BE49-F238E27FC236}">
                  <a16:creationId xmlns:a16="http://schemas.microsoft.com/office/drawing/2014/main" id="{3A62E471-50B5-4AA6-BAF4-4F6F561A94D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1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1" name="Rectangle 27">
              <a:extLst>
                <a:ext uri="{FF2B5EF4-FFF2-40B4-BE49-F238E27FC236}">
                  <a16:creationId xmlns:a16="http://schemas.microsoft.com/office/drawing/2014/main" id="{5992F4E9-0A09-4647-AF65-44861052FDE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2" name="Rectangle 28">
              <a:extLst>
                <a:ext uri="{FF2B5EF4-FFF2-40B4-BE49-F238E27FC236}">
                  <a16:creationId xmlns:a16="http://schemas.microsoft.com/office/drawing/2014/main" id="{52D27EA3-F8AD-407A-97CC-7767C50F371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10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3" name="Rectangle 29">
              <a:extLst>
                <a:ext uri="{FF2B5EF4-FFF2-40B4-BE49-F238E27FC236}">
                  <a16:creationId xmlns:a16="http://schemas.microsoft.com/office/drawing/2014/main" id="{E8A82775-F79C-4764-9E8D-2EEDD19FEC5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320" y="0"/>
              <a:ext cx="1440" cy="10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7" name="Rectangle 3">
            <a:extLst>
              <a:ext uri="{FF2B5EF4-FFF2-40B4-BE49-F238E27FC236}">
                <a16:creationId xmlns:a16="http://schemas.microsoft.com/office/drawing/2014/main" id="{C94CC6D2-4C7C-4133-A92B-6C9F464E27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524000"/>
            <a:ext cx="8229600" cy="46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C7F58CC-B45D-43CE-BCFF-3BAABCA2C3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46943FA-AF84-49CC-A2AF-571491E941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F3AF5E9-2207-48F3-81B1-CD6C4D8F50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86DD515-A73D-4045-B0FF-9B4F158485D2}" type="slidenum">
              <a:rPr lang="en-US" altLang="ru-RU"/>
              <a:pPr/>
              <a:t>‹#›</a:t>
            </a:fld>
            <a:endParaRPr lang="en-US" altLang="ru-RU"/>
          </a:p>
        </p:txBody>
      </p:sp>
      <p:grpSp>
        <p:nvGrpSpPr>
          <p:cNvPr id="1070" name="Group 46">
            <a:extLst>
              <a:ext uri="{FF2B5EF4-FFF2-40B4-BE49-F238E27FC236}">
                <a16:creationId xmlns:a16="http://schemas.microsoft.com/office/drawing/2014/main" id="{627177C1-EA2A-4978-97DE-A355F2C72A92}"/>
              </a:ext>
            </a:extLst>
          </p:cNvPr>
          <p:cNvGrpSpPr>
            <a:grpSpLocks/>
          </p:cNvGrpSpPr>
          <p:nvPr/>
        </p:nvGrpSpPr>
        <p:grpSpPr bwMode="auto">
          <a:xfrm>
            <a:off x="0" y="176213"/>
            <a:ext cx="7696200" cy="1117600"/>
            <a:chOff x="0" y="111"/>
            <a:chExt cx="4848" cy="768"/>
          </a:xfrm>
        </p:grpSpPr>
        <p:sp>
          <p:nvSpPr>
            <p:cNvPr id="1063" name="Rectangle 39">
              <a:extLst>
                <a:ext uri="{FF2B5EF4-FFF2-40B4-BE49-F238E27FC236}">
                  <a16:creationId xmlns:a16="http://schemas.microsoft.com/office/drawing/2014/main" id="{368E66BB-1D7D-4E9A-BBB8-0E51F8A0E55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5400000">
              <a:off x="2394" y="-1578"/>
              <a:ext cx="60" cy="4848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tint val="0"/>
                    <a:invGamma/>
                    <a:alpha val="0"/>
                  </a:srgbClr>
                </a:gs>
                <a:gs pos="50000">
                  <a:srgbClr val="FFFFFF">
                    <a:alpha val="35001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68" name="Group 44">
              <a:extLst>
                <a:ext uri="{FF2B5EF4-FFF2-40B4-BE49-F238E27FC236}">
                  <a16:creationId xmlns:a16="http://schemas.microsoft.com/office/drawing/2014/main" id="{70B732F6-F2E8-4286-A0A8-B311474ED0E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11"/>
              <a:ext cx="4327" cy="768"/>
              <a:chOff x="0" y="111"/>
              <a:chExt cx="4327" cy="768"/>
            </a:xfrm>
          </p:grpSpPr>
          <p:sp>
            <p:nvSpPr>
              <p:cNvPr id="1065" name="Rectangle 41">
                <a:extLst>
                  <a:ext uri="{FF2B5EF4-FFF2-40B4-BE49-F238E27FC236}">
                    <a16:creationId xmlns:a16="http://schemas.microsoft.com/office/drawing/2014/main" id="{D0CBF873-8FEC-4D59-9683-9B8613B365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6" name="Rectangle 42">
                <a:extLst>
                  <a:ext uri="{FF2B5EF4-FFF2-40B4-BE49-F238E27FC236}">
                    <a16:creationId xmlns:a16="http://schemas.microsoft.com/office/drawing/2014/main" id="{9B98F12E-3178-4BCD-81AA-AA7B44FFEBE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hidden">
              <a:xfrm rot="-5400000">
                <a:off x="1754" y="-1643"/>
                <a:ext cx="181" cy="3690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tint val="0"/>
                      <a:invGamma/>
                      <a:alpha val="0"/>
                    </a:srgbClr>
                  </a:gs>
                  <a:gs pos="5000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7" name="Rectangle 43">
                <a:extLst>
                  <a:ext uri="{FF2B5EF4-FFF2-40B4-BE49-F238E27FC236}">
                    <a16:creationId xmlns:a16="http://schemas.microsoft.com/office/drawing/2014/main" id="{BA00D518-A068-4713-9F42-4FA6A68232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26" name="Rectangle 2">
            <a:extLst>
              <a:ext uri="{FF2B5EF4-FFF2-40B4-BE49-F238E27FC236}">
                <a16:creationId xmlns:a16="http://schemas.microsoft.com/office/drawing/2014/main" id="{37AB265B-BE03-4077-8F0D-C2B6C0CDD9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58763"/>
            <a:ext cx="73152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71" name="Rectangle 47">
            <a:extLst>
              <a:ext uri="{FF2B5EF4-FFF2-40B4-BE49-F238E27FC236}">
                <a16:creationId xmlns:a16="http://schemas.microsoft.com/office/drawing/2014/main" id="{D61B4650-824A-4ACE-A907-F0E80D9B29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751638"/>
            <a:ext cx="9144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A1B3-B682-405B-832B-92B8192054A5}"/>
              </a:ext>
            </a:extLst>
          </p:cNvPr>
          <p:cNvSpPr txBox="1"/>
          <p:nvPr/>
        </p:nvSpPr>
        <p:spPr>
          <a:xfrm>
            <a:off x="2178392" y="1916832"/>
            <a:ext cx="50861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№14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Липецка</a:t>
            </a:r>
            <a:endParaRPr lang="en-US" sz="7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lipeckaya_coa_small.png">
            <a:extLst>
              <a:ext uri="{FF2B5EF4-FFF2-40B4-BE49-F238E27FC236}">
                <a16:creationId xmlns:a16="http://schemas.microsoft.com/office/drawing/2014/main" id="{69D3E5C1-C3C2-42B7-BE70-966C6FE7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301208"/>
            <a:ext cx="936542" cy="11833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19987D19-77E2-48E9-B4E1-8F9C69896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957" y="548680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6" name="Picture 2" descr="C:\Users\User\Desktop\logo.png">
            <a:extLst>
              <a:ext uri="{FF2B5EF4-FFF2-40B4-BE49-F238E27FC236}">
                <a16:creationId xmlns:a16="http://schemas.microsoft.com/office/drawing/2014/main" id="{86512196-1E88-4C3A-B95B-576B7916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99138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CF8830-1DB9-4B8E-B98D-20D207512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" y="211829"/>
            <a:ext cx="1284879" cy="890849"/>
          </a:xfrm>
          <a:prstGeom prst="rect">
            <a:avLst/>
          </a:prstGeom>
        </p:spPr>
      </p:pic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id="{15954029-B5D0-42D5-A441-F1C554FA6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5661248"/>
            <a:ext cx="121058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3769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187624" y="1412776"/>
            <a:ext cx="68407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ШАГ 3</a:t>
            </a:r>
            <a:br>
              <a:rPr lang="ru-RU" sz="48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48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ПОСТРОЕНИЕ ПИРАМИДЫ ПРОБЛЕМ ПРОЦЕССА</a:t>
            </a:r>
            <a:endParaRPr lang="ru-RU" altLang="ru-RU" sz="4800" b="1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512144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0B8EC299-6035-43FD-A81B-EB6F74D0A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2510061"/>
              </p:ext>
            </p:extLst>
          </p:nvPr>
        </p:nvGraphicFramePr>
        <p:xfrm>
          <a:off x="179512" y="1877972"/>
          <a:ext cx="8640960" cy="4863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888BAA5-1C1B-42B4-A248-0182A9A13C2F}"/>
              </a:ext>
            </a:extLst>
          </p:cNvPr>
          <p:cNvSpPr txBox="1">
            <a:spLocks/>
          </p:cNvSpPr>
          <p:nvPr/>
        </p:nvSpPr>
        <p:spPr>
          <a:xfrm>
            <a:off x="3059832" y="1016046"/>
            <a:ext cx="2880320" cy="64633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400" b="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проблем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6FC079B-4B6B-45B8-A109-07C7F91C1286}"/>
              </a:ext>
            </a:extLst>
          </p:cNvPr>
          <p:cNvSpPr txBox="1">
            <a:spLocks/>
          </p:cNvSpPr>
          <p:nvPr/>
        </p:nvSpPr>
        <p:spPr>
          <a:xfrm>
            <a:off x="5940152" y="1700918"/>
            <a:ext cx="3012372" cy="9445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1.Федерального уровня – 0</a:t>
            </a:r>
            <a:br>
              <a:rPr lang="ru-RU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2.Регионального уровня – 0</a:t>
            </a:r>
            <a:br>
              <a:rPr lang="ru-RU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3.Уровень ДОУ - 3</a:t>
            </a:r>
          </a:p>
        </p:txBody>
      </p:sp>
    </p:spTree>
    <p:extLst>
      <p:ext uri="{BB962C8B-B14F-4D97-AF65-F5344CB8AC3E}">
        <p14:creationId xmlns:p14="http://schemas.microsoft.com/office/powerpoint/2010/main" val="2117518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9231" y="2002567"/>
            <a:ext cx="8229601" cy="3372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0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9CA6E1-501B-404E-982F-49ECF9A2DE53}"/>
              </a:ext>
            </a:extLst>
          </p:cNvPr>
          <p:cNvSpPr txBox="1"/>
          <p:nvPr/>
        </p:nvSpPr>
        <p:spPr>
          <a:xfrm>
            <a:off x="259886" y="5452972"/>
            <a:ext cx="5032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Время протекания процесса – 8 месяцев </a:t>
            </a: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2110603" y="3073632"/>
            <a:ext cx="5957675" cy="683043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бумажный поток информации.                                                                                                                    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1344667" y="4052655"/>
            <a:ext cx="6805209" cy="683043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Недостаточный уровень информированности родителей и сотрудников. </a:t>
            </a: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2958334" y="1945442"/>
            <a:ext cx="5002366" cy="888545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Нерациональность использования времени, для ознакомления с текущей информации   </a:t>
            </a:r>
          </a:p>
        </p:txBody>
      </p:sp>
      <p:sp>
        <p:nvSpPr>
          <p:cNvPr id="2" name="5-конечная звезда 1"/>
          <p:cNvSpPr/>
          <p:nvPr/>
        </p:nvSpPr>
        <p:spPr>
          <a:xfrm>
            <a:off x="484045" y="4052655"/>
            <a:ext cx="683043" cy="68304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6" name="5-конечная звезда 5"/>
          <p:cNvSpPr/>
          <p:nvPr/>
        </p:nvSpPr>
        <p:spPr>
          <a:xfrm>
            <a:off x="1344667" y="3005631"/>
            <a:ext cx="683043" cy="68304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8" name="5-конечная звезда 7"/>
          <p:cNvSpPr/>
          <p:nvPr/>
        </p:nvSpPr>
        <p:spPr>
          <a:xfrm>
            <a:off x="2110603" y="1898234"/>
            <a:ext cx="683043" cy="68304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6" name="Пятно 1 15"/>
          <p:cNvSpPr/>
          <p:nvPr/>
        </p:nvSpPr>
        <p:spPr>
          <a:xfrm>
            <a:off x="7828133" y="2026830"/>
            <a:ext cx="683043" cy="68304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9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</a:t>
            </a:r>
          </a:p>
        </p:txBody>
      </p:sp>
      <p:sp>
        <p:nvSpPr>
          <p:cNvPr id="11" name="Пятно 1 10"/>
          <p:cNvSpPr/>
          <p:nvPr/>
        </p:nvSpPr>
        <p:spPr>
          <a:xfrm>
            <a:off x="7939297" y="4091750"/>
            <a:ext cx="879709" cy="68304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9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ФЗ</a:t>
            </a:r>
            <a:endParaRPr lang="ru-RU" sz="1195" dirty="0"/>
          </a:p>
        </p:txBody>
      </p:sp>
      <p:sp>
        <p:nvSpPr>
          <p:cNvPr id="12" name="Пятно 1 11"/>
          <p:cNvSpPr/>
          <p:nvPr/>
        </p:nvSpPr>
        <p:spPr>
          <a:xfrm>
            <a:off x="7819055" y="3072049"/>
            <a:ext cx="879709" cy="68304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9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ЭЗ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39E62E-92F6-4AED-A41B-A435BF42D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70C852-919D-4C33-A99A-057058FAEDD0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User\Desktop\logo.png">
            <a:extLst>
              <a:ext uri="{FF2B5EF4-FFF2-40B4-BE49-F238E27FC236}">
                <a16:creationId xmlns:a16="http://schemas.microsoft.com/office/drawing/2014/main" id="{A1907940-139E-4C70-9623-38704295B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2">
            <a:extLst>
              <a:ext uri="{FF2B5EF4-FFF2-40B4-BE49-F238E27FC236}">
                <a16:creationId xmlns:a16="http://schemas.microsoft.com/office/drawing/2014/main" id="{4D08A921-C1CA-4C02-AC46-A5C4159D4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715597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187624" y="1412776"/>
            <a:ext cx="68407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ШАГ 4</a:t>
            </a:r>
            <a:br>
              <a:rPr lang="ru-RU" sz="48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48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ПОИСК РЕШЕНИЯ ПРОБЛЕМ </a:t>
            </a:r>
            <a:endParaRPr lang="ru-RU" altLang="ru-RU" sz="4800" b="1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8556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>
            <a:extLst>
              <a:ext uri="{FF2B5EF4-FFF2-40B4-BE49-F238E27FC236}">
                <a16:creationId xmlns:a16="http://schemas.microsoft.com/office/drawing/2014/main" id="{A963D510-49DB-4E8B-A488-2AC40E4A77D9}"/>
              </a:ext>
            </a:extLst>
          </p:cNvPr>
          <p:cNvGrpSpPr>
            <a:grpSpLocks/>
          </p:cNvGrpSpPr>
          <p:nvPr/>
        </p:nvGrpSpPr>
        <p:grpSpPr bwMode="auto">
          <a:xfrm>
            <a:off x="1251911" y="4893691"/>
            <a:ext cx="7482721" cy="766665"/>
            <a:chOff x="1341" y="1723"/>
            <a:chExt cx="3104" cy="335"/>
          </a:xfrm>
        </p:grpSpPr>
        <p:sp>
          <p:nvSpPr>
            <p:cNvPr id="9219" name="AutoShape 3">
              <a:extLst>
                <a:ext uri="{FF2B5EF4-FFF2-40B4-BE49-F238E27FC236}">
                  <a16:creationId xmlns:a16="http://schemas.microsoft.com/office/drawing/2014/main" id="{403F30EE-9CAC-48F3-98C5-4E7AC1F0A4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1" y="1723"/>
              <a:ext cx="3104" cy="335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28575" algn="ctr">
              <a:solidFill>
                <a:srgbClr val="FFFFFF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0" name="AutoShape 4">
              <a:extLst>
                <a:ext uri="{FF2B5EF4-FFF2-40B4-BE49-F238E27FC236}">
                  <a16:creationId xmlns:a16="http://schemas.microsoft.com/office/drawing/2014/main" id="{D61A2138-8D66-4242-9773-EF18DCDDAF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66" y="1735"/>
              <a:ext cx="3068" cy="148"/>
            </a:xfrm>
            <a:prstGeom prst="roundRect">
              <a:avLst>
                <a:gd name="adj" fmla="val 31505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21" name="Text Box 5">
            <a:extLst>
              <a:ext uri="{FF2B5EF4-FFF2-40B4-BE49-F238E27FC236}">
                <a16:creationId xmlns:a16="http://schemas.microsoft.com/office/drawing/2014/main" id="{D30B4F80-CBCC-4565-8BB0-DABD223AFCF9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329093" y="5027739"/>
            <a:ext cx="6860222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стендов «Парковки идей» по корпусам. </a:t>
            </a:r>
          </a:p>
        </p:txBody>
      </p:sp>
      <p:grpSp>
        <p:nvGrpSpPr>
          <p:cNvPr id="9222" name="Group 6">
            <a:extLst>
              <a:ext uri="{FF2B5EF4-FFF2-40B4-BE49-F238E27FC236}">
                <a16:creationId xmlns:a16="http://schemas.microsoft.com/office/drawing/2014/main" id="{797E9676-B38E-4040-9AAD-D15C2D7E0981}"/>
              </a:ext>
            </a:extLst>
          </p:cNvPr>
          <p:cNvGrpSpPr>
            <a:grpSpLocks/>
          </p:cNvGrpSpPr>
          <p:nvPr/>
        </p:nvGrpSpPr>
        <p:grpSpPr bwMode="auto">
          <a:xfrm>
            <a:off x="1269281" y="3783012"/>
            <a:ext cx="7426302" cy="766665"/>
            <a:chOff x="1341" y="1723"/>
            <a:chExt cx="3104" cy="335"/>
          </a:xfrm>
        </p:grpSpPr>
        <p:sp>
          <p:nvSpPr>
            <p:cNvPr id="9223" name="AutoShape 7">
              <a:extLst>
                <a:ext uri="{FF2B5EF4-FFF2-40B4-BE49-F238E27FC236}">
                  <a16:creationId xmlns:a16="http://schemas.microsoft.com/office/drawing/2014/main" id="{1FBBF2B6-6CD7-4E88-AB82-48CE34220FB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1" y="1723"/>
              <a:ext cx="3104" cy="33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8575" algn="ctr">
              <a:solidFill>
                <a:srgbClr val="FFFFFF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4" name="AutoShape 8">
              <a:extLst>
                <a:ext uri="{FF2B5EF4-FFF2-40B4-BE49-F238E27FC236}">
                  <a16:creationId xmlns:a16="http://schemas.microsoft.com/office/drawing/2014/main" id="{B875F435-2DD7-4752-9E79-41BE98D42D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66" y="1735"/>
              <a:ext cx="3068" cy="148"/>
            </a:xfrm>
            <a:prstGeom prst="roundRect">
              <a:avLst>
                <a:gd name="adj" fmla="val 31505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25" name="Text Box 9">
            <a:extLst>
              <a:ext uri="{FF2B5EF4-FFF2-40B4-BE49-F238E27FC236}">
                <a16:creationId xmlns:a16="http://schemas.microsoft.com/office/drawing/2014/main" id="{2F807488-B436-4A3C-8E4F-6DCE30F6A974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405073" y="3839440"/>
            <a:ext cx="7160447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внутригрупповых электронных сообществ в группе «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для родителей</a:t>
            </a:r>
          </a:p>
        </p:txBody>
      </p:sp>
      <p:grpSp>
        <p:nvGrpSpPr>
          <p:cNvPr id="9226" name="Group 10">
            <a:extLst>
              <a:ext uri="{FF2B5EF4-FFF2-40B4-BE49-F238E27FC236}">
                <a16:creationId xmlns:a16="http://schemas.microsoft.com/office/drawing/2014/main" id="{C59A4FDE-8D3D-4930-B275-54DA97F76327}"/>
              </a:ext>
            </a:extLst>
          </p:cNvPr>
          <p:cNvGrpSpPr>
            <a:grpSpLocks/>
          </p:cNvGrpSpPr>
          <p:nvPr/>
        </p:nvGrpSpPr>
        <p:grpSpPr bwMode="auto">
          <a:xfrm>
            <a:off x="1274564" y="2793303"/>
            <a:ext cx="7486600" cy="766665"/>
            <a:chOff x="1341" y="1723"/>
            <a:chExt cx="3104" cy="335"/>
          </a:xfrm>
        </p:grpSpPr>
        <p:sp>
          <p:nvSpPr>
            <p:cNvPr id="9227" name="AutoShape 11">
              <a:extLst>
                <a:ext uri="{FF2B5EF4-FFF2-40B4-BE49-F238E27FC236}">
                  <a16:creationId xmlns:a16="http://schemas.microsoft.com/office/drawing/2014/main" id="{210186E3-992E-4F06-B340-09BC16412ED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1" y="1723"/>
              <a:ext cx="3104" cy="335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8575" algn="ctr">
              <a:solidFill>
                <a:srgbClr val="FFFFFF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8" name="AutoShape 12">
              <a:extLst>
                <a:ext uri="{FF2B5EF4-FFF2-40B4-BE49-F238E27FC236}">
                  <a16:creationId xmlns:a16="http://schemas.microsoft.com/office/drawing/2014/main" id="{7659BF5E-E421-4DEB-8B49-C7427ED99D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66" y="1735"/>
              <a:ext cx="3068" cy="148"/>
            </a:xfrm>
            <a:prstGeom prst="roundRect">
              <a:avLst>
                <a:gd name="adj" fmla="val 31505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29" name="Text Box 13">
            <a:extLst>
              <a:ext uri="{FF2B5EF4-FFF2-40B4-BE49-F238E27FC236}">
                <a16:creationId xmlns:a16="http://schemas.microsoft.com/office/drawing/2014/main" id="{B198AF8F-7362-4C23-9BEB-5DC999DFCE60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256109" y="2813855"/>
            <a:ext cx="7368729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электронных сообществ  в группе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 и узких  специалистов.</a:t>
            </a:r>
          </a:p>
        </p:txBody>
      </p:sp>
      <p:sp>
        <p:nvSpPr>
          <p:cNvPr id="9232" name="AutoShape 16">
            <a:extLst>
              <a:ext uri="{FF2B5EF4-FFF2-40B4-BE49-F238E27FC236}">
                <a16:creationId xmlns:a16="http://schemas.microsoft.com/office/drawing/2014/main" id="{56443D60-9DFD-4E3A-81D1-3A1E59E6255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0982" y="281657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762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3" name="Text Box 17">
            <a:extLst>
              <a:ext uri="{FF2B5EF4-FFF2-40B4-BE49-F238E27FC236}">
                <a16:creationId xmlns:a16="http://schemas.microsoft.com/office/drawing/2014/main" id="{5F6A42FB-ACC8-4A40-B45C-F7BFC9EE33C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7599" y="2928639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234" name="AutoShape 18">
            <a:extLst>
              <a:ext uri="{FF2B5EF4-FFF2-40B4-BE49-F238E27FC236}">
                <a16:creationId xmlns:a16="http://schemas.microsoft.com/office/drawing/2014/main" id="{06AA2EE7-7848-4A68-AA4C-1572F10568F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0982" y="3848443"/>
            <a:ext cx="685800" cy="68580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762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5" name="Text Box 19">
            <a:extLst>
              <a:ext uri="{FF2B5EF4-FFF2-40B4-BE49-F238E27FC236}">
                <a16:creationId xmlns:a16="http://schemas.microsoft.com/office/drawing/2014/main" id="{B2A80062-F12E-4B0C-BF3E-5E919E5B327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0232" y="3986213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236" name="AutoShape 20">
            <a:extLst>
              <a:ext uri="{FF2B5EF4-FFF2-40B4-BE49-F238E27FC236}">
                <a16:creationId xmlns:a16="http://schemas.microsoft.com/office/drawing/2014/main" id="{4D6F83BC-5C78-4F88-8C18-84F6779B8FD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03" y="4799013"/>
            <a:ext cx="685800" cy="685800"/>
          </a:xfrm>
          <a:prstGeom prst="diamond">
            <a:avLst/>
          </a:prstGeom>
          <a:solidFill>
            <a:schemeClr val="folHlink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762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7" name="Text Box 21">
            <a:extLst>
              <a:ext uri="{FF2B5EF4-FFF2-40B4-BE49-F238E27FC236}">
                <a16:creationId xmlns:a16="http://schemas.microsoft.com/office/drawing/2014/main" id="{63850144-1229-413F-91A1-67FEE687D40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83397" y="4928766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9238" name="Group 22">
            <a:extLst>
              <a:ext uri="{FF2B5EF4-FFF2-40B4-BE49-F238E27FC236}">
                <a16:creationId xmlns:a16="http://schemas.microsoft.com/office/drawing/2014/main" id="{FA03341A-04D9-440C-A414-C82626079A7A}"/>
              </a:ext>
            </a:extLst>
          </p:cNvPr>
          <p:cNvGrpSpPr>
            <a:grpSpLocks/>
          </p:cNvGrpSpPr>
          <p:nvPr/>
        </p:nvGrpSpPr>
        <p:grpSpPr bwMode="auto">
          <a:xfrm>
            <a:off x="1329093" y="1689970"/>
            <a:ext cx="7486600" cy="846158"/>
            <a:chOff x="1341" y="1723"/>
            <a:chExt cx="3104" cy="335"/>
          </a:xfrm>
        </p:grpSpPr>
        <p:sp>
          <p:nvSpPr>
            <p:cNvPr id="9239" name="AutoShape 23">
              <a:extLst>
                <a:ext uri="{FF2B5EF4-FFF2-40B4-BE49-F238E27FC236}">
                  <a16:creationId xmlns:a16="http://schemas.microsoft.com/office/drawing/2014/main" id="{BBD854D9-4788-4481-99D3-44508EC5BE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1" y="1723"/>
              <a:ext cx="3104" cy="335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28575" algn="ctr">
              <a:solidFill>
                <a:srgbClr val="FFFFFF"/>
              </a:solidFill>
              <a:round/>
              <a:headEnd/>
              <a:tailEnd/>
            </a:ln>
            <a:effectLst>
              <a:outerShdw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40" name="AutoShape 24">
              <a:extLst>
                <a:ext uri="{FF2B5EF4-FFF2-40B4-BE49-F238E27FC236}">
                  <a16:creationId xmlns:a16="http://schemas.microsoft.com/office/drawing/2014/main" id="{C3AD902E-EDA6-49B0-A757-A8947B42DD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66" y="1735"/>
              <a:ext cx="3068" cy="148"/>
            </a:xfrm>
            <a:prstGeom prst="roundRect">
              <a:avLst>
                <a:gd name="adj" fmla="val 31505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41" name="Text Box 25">
            <a:extLst>
              <a:ext uri="{FF2B5EF4-FFF2-40B4-BE49-F238E27FC236}">
                <a16:creationId xmlns:a16="http://schemas.microsoft.com/office/drawing/2014/main" id="{A2113B90-C7D3-4AFB-9F9C-55C1093B5A0B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290686" y="1773211"/>
            <a:ext cx="7334152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электронных сообществ  в группе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 заместителей.</a:t>
            </a: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42" name="AutoShape 26">
            <a:extLst>
              <a:ext uri="{FF2B5EF4-FFF2-40B4-BE49-F238E27FC236}">
                <a16:creationId xmlns:a16="http://schemas.microsoft.com/office/drawing/2014/main" id="{CE3D4EB7-A2F2-4C81-BA71-E12B07E2AF4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0982" y="1770149"/>
            <a:ext cx="685800" cy="685800"/>
          </a:xfrm>
          <a:prstGeom prst="diamond">
            <a:avLst/>
          </a:prstGeom>
          <a:solidFill>
            <a:schemeClr val="hlink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762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3" name="Text Box 27">
            <a:extLst>
              <a:ext uri="{FF2B5EF4-FFF2-40B4-BE49-F238E27FC236}">
                <a16:creationId xmlns:a16="http://schemas.microsoft.com/office/drawing/2014/main" id="{ED1B5544-B798-4AF3-B871-84AD4687AFAD}"/>
              </a:ext>
            </a:extLst>
          </p:cNvPr>
          <p:cNvSpPr txBox="1">
            <a:spLocks noChangeArrowheads="1"/>
          </p:cNvSpPr>
          <p:nvPr/>
        </p:nvSpPr>
        <p:spPr bwMode="gray">
          <a:xfrm flipH="1">
            <a:off x="511181" y="1907192"/>
            <a:ext cx="336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B86500-0867-451A-B2A5-5D136128C72F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E04CA31-886E-49FE-B63A-60990943C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34" name="Picture 2" descr="C:\Users\User\Desktop\logo.png">
            <a:extLst>
              <a:ext uri="{FF2B5EF4-FFF2-40B4-BE49-F238E27FC236}">
                <a16:creationId xmlns:a16="http://schemas.microsoft.com/office/drawing/2014/main" id="{BF687AF8-5ADC-4559-8104-749B92F57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12">
            <a:extLst>
              <a:ext uri="{FF2B5EF4-FFF2-40B4-BE49-F238E27FC236}">
                <a16:creationId xmlns:a16="http://schemas.microsoft.com/office/drawing/2014/main" id="{09BAD42F-9177-442F-9798-F7411BCEC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168EEF-477E-450A-8672-5291F4CEBD24}"/>
              </a:ext>
            </a:extLst>
          </p:cNvPr>
          <p:cNvSpPr txBox="1"/>
          <p:nvPr/>
        </p:nvSpPr>
        <p:spPr>
          <a:xfrm>
            <a:off x="410498" y="6129275"/>
            <a:ext cx="5960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 – 1 месяц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899592" y="1412776"/>
            <a:ext cx="7200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ШАГ 5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КАРТА ИДЕАЛЬНОГО СОСТОЯНИЯ ПРОЦЕССА</a:t>
            </a:r>
            <a:endParaRPr lang="ru-RU" altLang="ru-RU" sz="4800" b="1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91865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8084BF0-5BC8-4632-95E6-B88464B7E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5632" y="190005"/>
            <a:ext cx="5698035" cy="944562"/>
          </a:xfrm>
        </p:spPr>
        <p:txBody>
          <a:bodyPr/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7D9EF0D-1710-42DD-97C1-D964F71097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7672" y="2071769"/>
            <a:ext cx="8279136" cy="19793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6628" name="Group 4">
            <a:extLst>
              <a:ext uri="{FF2B5EF4-FFF2-40B4-BE49-F238E27FC236}">
                <a16:creationId xmlns:a16="http://schemas.microsoft.com/office/drawing/2014/main" id="{4963CC69-BA07-44D6-B764-16BA98081300}"/>
              </a:ext>
            </a:extLst>
          </p:cNvPr>
          <p:cNvGrpSpPr>
            <a:grpSpLocks/>
          </p:cNvGrpSpPr>
          <p:nvPr/>
        </p:nvGrpSpPr>
        <p:grpSpPr bwMode="auto">
          <a:xfrm>
            <a:off x="126978" y="2055859"/>
            <a:ext cx="2647487" cy="2011119"/>
            <a:chOff x="404" y="1769"/>
            <a:chExt cx="1294" cy="968"/>
          </a:xfrm>
        </p:grpSpPr>
        <p:sp>
          <p:nvSpPr>
            <p:cNvPr id="26629" name="Rectangle 5">
              <a:extLst>
                <a:ext uri="{FF2B5EF4-FFF2-40B4-BE49-F238E27FC236}">
                  <a16:creationId xmlns:a16="http://schemas.microsoft.com/office/drawing/2014/main" id="{312B596A-46E7-4242-ACCC-181AC76677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4" y="1769"/>
              <a:ext cx="1205" cy="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0" name="AutoShape 6">
              <a:extLst>
                <a:ext uri="{FF2B5EF4-FFF2-40B4-BE49-F238E27FC236}">
                  <a16:creationId xmlns:a16="http://schemas.microsoft.com/office/drawing/2014/main" id="{4AF9009A-12BF-420B-8CBA-B8A8F0054C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1568" y="2072"/>
              <a:ext cx="139" cy="12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6631" name="Text Box 7">
            <a:extLst>
              <a:ext uri="{FF2B5EF4-FFF2-40B4-BE49-F238E27FC236}">
                <a16:creationId xmlns:a16="http://schemas.microsoft.com/office/drawing/2014/main" id="{B0ABFAFA-A287-49A9-9F0C-7AAA7FF4F6E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21882" y="2373573"/>
            <a:ext cx="161822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Рассылка электронной информации сотрудникам </a:t>
            </a:r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ABD10E09-9965-42A0-91DB-03F864310A5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258" y="2302196"/>
            <a:ext cx="1836738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12211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электронной информации</a:t>
            </a:r>
          </a:p>
        </p:txBody>
      </p:sp>
      <p:sp>
        <p:nvSpPr>
          <p:cNvPr id="26633" name="AutoShape 9">
            <a:extLst>
              <a:ext uri="{FF2B5EF4-FFF2-40B4-BE49-F238E27FC236}">
                <a16:creationId xmlns:a16="http://schemas.microsoft.com/office/drawing/2014/main" id="{0A4A62F1-5041-4337-A292-8593AE7652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83661" y="2646538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5EED613D-14C1-42DE-8A17-30DB3E0F3FA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35504" y="2245817"/>
            <a:ext cx="1676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сотрудника с информацией и отправка в родительские группы</a:t>
            </a:r>
            <a:endParaRPr lang="ru-RU" sz="2000" dirty="0"/>
          </a:p>
          <a:p>
            <a:pPr algn="ctr">
              <a:spcBef>
                <a:spcPct val="50000"/>
              </a:spcBef>
            </a:pPr>
            <a:endParaRPr lang="en-US" altLang="ru-RU" sz="1600" b="1" dirty="0">
              <a:solidFill>
                <a:schemeClr val="bg1"/>
              </a:solidFill>
            </a:endParaRPr>
          </a:p>
        </p:txBody>
      </p:sp>
      <p:sp>
        <p:nvSpPr>
          <p:cNvPr id="26635" name="AutoShape 11">
            <a:extLst>
              <a:ext uri="{FF2B5EF4-FFF2-40B4-BE49-F238E27FC236}">
                <a16:creationId xmlns:a16="http://schemas.microsoft.com/office/drawing/2014/main" id="{E9C5788A-8784-4E5B-9F33-9056605FF1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50574" y="2783063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8CDFD2FD-824D-44AF-820D-12E21287CA5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5670" y="2188814"/>
            <a:ext cx="191293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сотрудников и 97% родителей воспитанников ДОУ получают информацию через использование социальных сетей.</a:t>
            </a:r>
          </a:p>
        </p:txBody>
      </p:sp>
      <p:sp>
        <p:nvSpPr>
          <p:cNvPr id="26637" name="AutoShape 13">
            <a:extLst>
              <a:ext uri="{FF2B5EF4-FFF2-40B4-BE49-F238E27FC236}">
                <a16:creationId xmlns:a16="http://schemas.microsoft.com/office/drawing/2014/main" id="{9A4ED193-2008-4924-ADC4-05D47BDEC0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6897" y="4112684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638" name="AutoShape 14">
            <a:extLst>
              <a:ext uri="{FF2B5EF4-FFF2-40B4-BE49-F238E27FC236}">
                <a16:creationId xmlns:a16="http://schemas.microsoft.com/office/drawing/2014/main" id="{6483FFDE-51F7-472A-AB84-FECDB0D5C4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59163" y="4122908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639" name="AutoShape 15">
            <a:extLst>
              <a:ext uri="{FF2B5EF4-FFF2-40B4-BE49-F238E27FC236}">
                <a16:creationId xmlns:a16="http://schemas.microsoft.com/office/drawing/2014/main" id="{D92556D5-49C2-4AF2-8251-7B64D7340A0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49813" y="4122908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cxnSp>
        <p:nvCxnSpPr>
          <p:cNvPr id="26641" name="AutoShape 17">
            <a:extLst>
              <a:ext uri="{FF2B5EF4-FFF2-40B4-BE49-F238E27FC236}">
                <a16:creationId xmlns:a16="http://schemas.microsoft.com/office/drawing/2014/main" id="{EAB61097-FF9E-4D8D-A87B-838E82BC7ED9}"/>
              </a:ext>
            </a:extLst>
          </p:cNvPr>
          <p:cNvCxnSpPr>
            <a:cxnSpLocks noChangeShapeType="1"/>
            <a:stCxn id="26637" idx="3"/>
            <a:endCxn id="26638" idx="1"/>
          </p:cNvCxnSpPr>
          <p:nvPr/>
        </p:nvCxnSpPr>
        <p:spPr bwMode="gray">
          <a:xfrm>
            <a:off x="2091322" y="4669897"/>
            <a:ext cx="767841" cy="10224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42" name="AutoShape 18">
            <a:extLst>
              <a:ext uri="{FF2B5EF4-FFF2-40B4-BE49-F238E27FC236}">
                <a16:creationId xmlns:a16="http://schemas.microsoft.com/office/drawing/2014/main" id="{E9B659F0-DE24-4F1B-A7A7-DE5A3E493699}"/>
              </a:ext>
            </a:extLst>
          </p:cNvPr>
          <p:cNvCxnSpPr>
            <a:cxnSpLocks noChangeShapeType="1"/>
            <a:stCxn id="26638" idx="3"/>
            <a:endCxn id="26639" idx="1"/>
          </p:cNvCxnSpPr>
          <p:nvPr/>
        </p:nvCxnSpPr>
        <p:spPr bwMode="gray">
          <a:xfrm>
            <a:off x="3973588" y="4680121"/>
            <a:ext cx="876225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44" name="Text Box 20">
            <a:extLst>
              <a:ext uri="{FF2B5EF4-FFF2-40B4-BE49-F238E27FC236}">
                <a16:creationId xmlns:a16="http://schemas.microsoft.com/office/drawing/2014/main" id="{A090A226-9E6D-4481-AC95-FF7BDD1AC6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54947" y="4475135"/>
            <a:ext cx="10547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мин.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45" name="Text Box 21">
            <a:extLst>
              <a:ext uri="{FF2B5EF4-FFF2-40B4-BE49-F238E27FC236}">
                <a16:creationId xmlns:a16="http://schemas.microsoft.com/office/drawing/2014/main" id="{AB3B2F81-515E-423A-B3AB-5CBAC76365A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652057" y="4368782"/>
            <a:ext cx="1418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мгновенно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46" name="Text Box 22">
            <a:extLst>
              <a:ext uri="{FF2B5EF4-FFF2-40B4-BE49-F238E27FC236}">
                <a16:creationId xmlns:a16="http://schemas.microsoft.com/office/drawing/2014/main" id="{B6366771-F669-4D16-AD48-06CB889898A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925090" y="4495454"/>
            <a:ext cx="1055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мин.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1C8EB4D-9549-431B-830B-078DF9E05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" y="172517"/>
            <a:ext cx="1284879" cy="890849"/>
          </a:xfrm>
          <a:prstGeom prst="rect">
            <a:avLst/>
          </a:prstGeom>
        </p:spPr>
      </p:pic>
      <p:pic>
        <p:nvPicPr>
          <p:cNvPr id="33" name="Picture 2" descr="C:\Users\User\Desktop\logo.png">
            <a:extLst>
              <a:ext uri="{FF2B5EF4-FFF2-40B4-BE49-F238E27FC236}">
                <a16:creationId xmlns:a16="http://schemas.microsoft.com/office/drawing/2014/main" id="{50C13ED4-A3D3-478C-AC80-334AFEC3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0" y="171442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12">
            <a:extLst>
              <a:ext uri="{FF2B5EF4-FFF2-40B4-BE49-F238E27FC236}">
                <a16:creationId xmlns:a16="http://schemas.microsoft.com/office/drawing/2014/main" id="{6BEC0F86-D1BE-4D8B-BA85-58441C62B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863" y="159679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0BCA728-5A87-4B43-AD95-3B7308FEDD85}"/>
              </a:ext>
            </a:extLst>
          </p:cNvPr>
          <p:cNvSpPr txBox="1"/>
          <p:nvPr/>
        </p:nvSpPr>
        <p:spPr>
          <a:xfrm>
            <a:off x="834112" y="5877272"/>
            <a:ext cx="6451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211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 – 30 мин.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013E13-0CB1-4D2F-9EB8-7CAEEDB7A0A0}"/>
              </a:ext>
            </a:extLst>
          </p:cNvPr>
          <p:cNvSpPr txBox="1"/>
          <p:nvPr/>
        </p:nvSpPr>
        <p:spPr>
          <a:xfrm>
            <a:off x="1837952" y="1381120"/>
            <a:ext cx="5259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КАРТА ИДЕАЛЬНОГО СОСТОЯНИЯ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205941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899592" y="1412776"/>
            <a:ext cx="7200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ШАГ </a:t>
            </a:r>
            <a:r>
              <a:rPr lang="ru-RU" sz="48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КАРТА </a:t>
            </a:r>
            <a:r>
              <a:rPr lang="ru-RU" sz="48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ЦЕЛЕВОГО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СОСТОЯНИЯ ПРОЦЕССА</a:t>
            </a:r>
            <a:endParaRPr lang="ru-RU" altLang="ru-RU" sz="4800" b="1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49127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8084BF0-5BC8-4632-95E6-B88464B7E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5632" y="190005"/>
            <a:ext cx="5698035" cy="944562"/>
          </a:xfrm>
        </p:spPr>
        <p:txBody>
          <a:bodyPr/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7D9EF0D-1710-42DD-97C1-D964F71097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7672" y="2071769"/>
            <a:ext cx="7740650" cy="19793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6628" name="Group 4">
            <a:extLst>
              <a:ext uri="{FF2B5EF4-FFF2-40B4-BE49-F238E27FC236}">
                <a16:creationId xmlns:a16="http://schemas.microsoft.com/office/drawing/2014/main" id="{4963CC69-BA07-44D6-B764-16BA98081300}"/>
              </a:ext>
            </a:extLst>
          </p:cNvPr>
          <p:cNvGrpSpPr>
            <a:grpSpLocks/>
          </p:cNvGrpSpPr>
          <p:nvPr/>
        </p:nvGrpSpPr>
        <p:grpSpPr bwMode="auto">
          <a:xfrm>
            <a:off x="720240" y="2055859"/>
            <a:ext cx="2054225" cy="2011119"/>
            <a:chOff x="404" y="1769"/>
            <a:chExt cx="1294" cy="968"/>
          </a:xfrm>
        </p:grpSpPr>
        <p:sp>
          <p:nvSpPr>
            <p:cNvPr id="26629" name="Rectangle 5">
              <a:extLst>
                <a:ext uri="{FF2B5EF4-FFF2-40B4-BE49-F238E27FC236}">
                  <a16:creationId xmlns:a16="http://schemas.microsoft.com/office/drawing/2014/main" id="{312B596A-46E7-4242-ACCC-181AC76677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4" y="1769"/>
              <a:ext cx="1205" cy="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0" name="AutoShape 6">
              <a:extLst>
                <a:ext uri="{FF2B5EF4-FFF2-40B4-BE49-F238E27FC236}">
                  <a16:creationId xmlns:a16="http://schemas.microsoft.com/office/drawing/2014/main" id="{4AF9009A-12BF-420B-8CBA-B8A8F0054C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1568" y="2072"/>
              <a:ext cx="139" cy="12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6631" name="Text Box 7">
            <a:extLst>
              <a:ext uri="{FF2B5EF4-FFF2-40B4-BE49-F238E27FC236}">
                <a16:creationId xmlns:a16="http://schemas.microsoft.com/office/drawing/2014/main" id="{B0ABFAFA-A287-49A9-9F0C-7AAA7FF4F6E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37259" y="2030366"/>
            <a:ext cx="161822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Рассылка электронной информации сотрудникам и распечатываем информацию на бумажный носитель</a:t>
            </a:r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ABD10E09-9965-42A0-91DB-03F864310A58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6578" y="2302197"/>
            <a:ext cx="1836738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12211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электронной информации</a:t>
            </a:r>
          </a:p>
        </p:txBody>
      </p:sp>
      <p:sp>
        <p:nvSpPr>
          <p:cNvPr id="26633" name="AutoShape 9">
            <a:extLst>
              <a:ext uri="{FF2B5EF4-FFF2-40B4-BE49-F238E27FC236}">
                <a16:creationId xmlns:a16="http://schemas.microsoft.com/office/drawing/2014/main" id="{0A4A62F1-5041-4337-A292-8593AE7652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83661" y="2646538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5EED613D-14C1-42DE-8A17-30DB3E0F3FA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35504" y="2245817"/>
            <a:ext cx="1676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Ознакомление сотрудника с информацией и оформление информации на стенде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>
              <a:spcBef>
                <a:spcPct val="50000"/>
              </a:spcBef>
            </a:pPr>
            <a:endParaRPr lang="en-US" altLang="ru-RU" sz="1600" b="1" dirty="0">
              <a:solidFill>
                <a:schemeClr val="bg1"/>
              </a:solidFill>
            </a:endParaRPr>
          </a:p>
        </p:txBody>
      </p:sp>
      <p:sp>
        <p:nvSpPr>
          <p:cNvPr id="26635" name="AutoShape 11">
            <a:extLst>
              <a:ext uri="{FF2B5EF4-FFF2-40B4-BE49-F238E27FC236}">
                <a16:creationId xmlns:a16="http://schemas.microsoft.com/office/drawing/2014/main" id="{E9C5788A-8784-4E5B-9F33-9056605FF1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50574" y="2783063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8CDFD2FD-824D-44AF-820D-12E21287CA5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755398" y="2234886"/>
            <a:ext cx="1676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с родителями по изучению текущей информации на стенде</a:t>
            </a:r>
          </a:p>
          <a:p>
            <a:pPr algn="ctr">
              <a:spcBef>
                <a:spcPct val="50000"/>
              </a:spcBef>
            </a:pPr>
            <a:endParaRPr lang="en-US" altLang="ru-RU" sz="1600" b="1" dirty="0">
              <a:solidFill>
                <a:schemeClr val="bg1"/>
              </a:solidFill>
            </a:endParaRPr>
          </a:p>
        </p:txBody>
      </p:sp>
      <p:sp>
        <p:nvSpPr>
          <p:cNvPr id="26637" name="AutoShape 13">
            <a:extLst>
              <a:ext uri="{FF2B5EF4-FFF2-40B4-BE49-F238E27FC236}">
                <a16:creationId xmlns:a16="http://schemas.microsoft.com/office/drawing/2014/main" id="{9A4ED193-2008-4924-ADC4-05D47BDEC0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6897" y="4112684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638" name="AutoShape 14">
            <a:extLst>
              <a:ext uri="{FF2B5EF4-FFF2-40B4-BE49-F238E27FC236}">
                <a16:creationId xmlns:a16="http://schemas.microsoft.com/office/drawing/2014/main" id="{6483FFDE-51F7-472A-AB84-FECDB0D5C4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59163" y="4122908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639" name="AutoShape 15">
            <a:extLst>
              <a:ext uri="{FF2B5EF4-FFF2-40B4-BE49-F238E27FC236}">
                <a16:creationId xmlns:a16="http://schemas.microsoft.com/office/drawing/2014/main" id="{D92556D5-49C2-4AF2-8251-7B64D7340A0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49813" y="4122908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640" name="AutoShape 16">
            <a:extLst>
              <a:ext uri="{FF2B5EF4-FFF2-40B4-BE49-F238E27FC236}">
                <a16:creationId xmlns:a16="http://schemas.microsoft.com/office/drawing/2014/main" id="{F8D13A00-9CB1-4C8B-B641-78AB7A9755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57244" y="4125544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cxnSp>
        <p:nvCxnSpPr>
          <p:cNvPr id="26641" name="AutoShape 17">
            <a:extLst>
              <a:ext uri="{FF2B5EF4-FFF2-40B4-BE49-F238E27FC236}">
                <a16:creationId xmlns:a16="http://schemas.microsoft.com/office/drawing/2014/main" id="{EAB61097-FF9E-4D8D-A87B-838E82BC7ED9}"/>
              </a:ext>
            </a:extLst>
          </p:cNvPr>
          <p:cNvCxnSpPr>
            <a:cxnSpLocks noChangeShapeType="1"/>
            <a:stCxn id="26637" idx="3"/>
            <a:endCxn id="26638" idx="1"/>
          </p:cNvCxnSpPr>
          <p:nvPr/>
        </p:nvCxnSpPr>
        <p:spPr bwMode="gray">
          <a:xfrm>
            <a:off x="2091322" y="4669897"/>
            <a:ext cx="767841" cy="10224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42" name="AutoShape 18">
            <a:extLst>
              <a:ext uri="{FF2B5EF4-FFF2-40B4-BE49-F238E27FC236}">
                <a16:creationId xmlns:a16="http://schemas.microsoft.com/office/drawing/2014/main" id="{E9B659F0-DE24-4F1B-A7A7-DE5A3E493699}"/>
              </a:ext>
            </a:extLst>
          </p:cNvPr>
          <p:cNvCxnSpPr>
            <a:cxnSpLocks noChangeShapeType="1"/>
            <a:stCxn id="26638" idx="3"/>
            <a:endCxn id="26639" idx="1"/>
          </p:cNvCxnSpPr>
          <p:nvPr/>
        </p:nvCxnSpPr>
        <p:spPr bwMode="gray">
          <a:xfrm>
            <a:off x="3973588" y="4680121"/>
            <a:ext cx="876225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43" name="AutoShape 19">
            <a:extLst>
              <a:ext uri="{FF2B5EF4-FFF2-40B4-BE49-F238E27FC236}">
                <a16:creationId xmlns:a16="http://schemas.microsoft.com/office/drawing/2014/main" id="{AC82C335-1919-4093-B8B2-0792C7B18C2D}"/>
              </a:ext>
            </a:extLst>
          </p:cNvPr>
          <p:cNvCxnSpPr>
            <a:cxnSpLocks noChangeShapeType="1"/>
            <a:stCxn id="26639" idx="3"/>
            <a:endCxn id="26640" idx="1"/>
          </p:cNvCxnSpPr>
          <p:nvPr/>
        </p:nvCxnSpPr>
        <p:spPr bwMode="gray">
          <a:xfrm>
            <a:off x="5964238" y="4680121"/>
            <a:ext cx="993006" cy="2636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44" name="Text Box 20">
            <a:extLst>
              <a:ext uri="{FF2B5EF4-FFF2-40B4-BE49-F238E27FC236}">
                <a16:creationId xmlns:a16="http://schemas.microsoft.com/office/drawing/2014/main" id="{A090A226-9E6D-4481-AC95-FF7BDD1AC6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54947" y="4475135"/>
            <a:ext cx="10547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мин.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45" name="Text Box 21">
            <a:extLst>
              <a:ext uri="{FF2B5EF4-FFF2-40B4-BE49-F238E27FC236}">
                <a16:creationId xmlns:a16="http://schemas.microsoft.com/office/drawing/2014/main" id="{AB3B2F81-515E-423A-B3AB-5CBAC76365A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87447" y="4485230"/>
            <a:ext cx="9960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мин.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46" name="Text Box 22">
            <a:extLst>
              <a:ext uri="{FF2B5EF4-FFF2-40B4-BE49-F238E27FC236}">
                <a16:creationId xmlns:a16="http://schemas.microsoft.com/office/drawing/2014/main" id="{B6366771-F669-4D16-AD48-06CB889898A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925090" y="4495454"/>
            <a:ext cx="1055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мин.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47" name="Text Box 23">
            <a:extLst>
              <a:ext uri="{FF2B5EF4-FFF2-40B4-BE49-F238E27FC236}">
                <a16:creationId xmlns:a16="http://schemas.microsoft.com/office/drawing/2014/main" id="{0081E918-4537-4D84-B5E9-11368B3170A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994078" y="4532623"/>
            <a:ext cx="9612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1C8EB4D-9549-431B-830B-078DF9E05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" y="172517"/>
            <a:ext cx="1284879" cy="890849"/>
          </a:xfrm>
          <a:prstGeom prst="rect">
            <a:avLst/>
          </a:prstGeom>
        </p:spPr>
      </p:pic>
      <p:pic>
        <p:nvPicPr>
          <p:cNvPr id="33" name="Picture 2" descr="C:\Users\User\Desktop\logo.png">
            <a:extLst>
              <a:ext uri="{FF2B5EF4-FFF2-40B4-BE49-F238E27FC236}">
                <a16:creationId xmlns:a16="http://schemas.microsoft.com/office/drawing/2014/main" id="{50C13ED4-A3D3-478C-AC80-334AFEC3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0" y="171442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12">
            <a:extLst>
              <a:ext uri="{FF2B5EF4-FFF2-40B4-BE49-F238E27FC236}">
                <a16:creationId xmlns:a16="http://schemas.microsoft.com/office/drawing/2014/main" id="{6BEC0F86-D1BE-4D8B-BA85-58441C62B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863" y="159679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0BCA728-5A87-4B43-AD95-3B7308FEDD85}"/>
              </a:ext>
            </a:extLst>
          </p:cNvPr>
          <p:cNvSpPr txBox="1"/>
          <p:nvPr/>
        </p:nvSpPr>
        <p:spPr>
          <a:xfrm>
            <a:off x="834112" y="5877272"/>
            <a:ext cx="6451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211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 – 1час 50 мин.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20023D-4353-40A1-AD3D-274F1474A843}"/>
              </a:ext>
            </a:extLst>
          </p:cNvPr>
          <p:cNvSpPr txBox="1"/>
          <p:nvPr/>
        </p:nvSpPr>
        <p:spPr>
          <a:xfrm>
            <a:off x="1979712" y="1346509"/>
            <a:ext cx="50539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КАРТА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ЦЕЛЕВОГО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СОСТОЯНИЯ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1968496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899592" y="1412776"/>
            <a:ext cx="7200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ШАГ 7 </a:t>
            </a:r>
            <a:br>
              <a:rPr lang="ru-RU" sz="48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РАЗРАБОТКА ПЛАНА МЕРОПРИЯТИЙ ПО РЕШЕНИЮ ПРОБЛЕМ </a:t>
            </a:r>
            <a:endParaRPr lang="ru-RU" altLang="ru-RU" sz="4800" b="1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4085955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229623" y="1988840"/>
            <a:ext cx="64293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ШАГ 1</a:t>
            </a:r>
            <a:br>
              <a:rPr lang="ru-RU" sz="48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48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СОСТАВЛЕНИЕ ПАСПОРТА ПРОЕКТА</a:t>
            </a:r>
            <a:endParaRPr lang="en-US" altLang="ru-RU" sz="4800" b="1" dirty="0">
              <a:solidFill>
                <a:srgbClr val="00B050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649931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graphicFrame>
        <p:nvGraphicFramePr>
          <p:cNvPr id="9" name="Объект 3">
            <a:extLst>
              <a:ext uri="{FF2B5EF4-FFF2-40B4-BE49-F238E27FC236}">
                <a16:creationId xmlns:a16="http://schemas.microsoft.com/office/drawing/2014/main" id="{408E7B99-9675-4AB1-BA30-FEDAF5806D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994652"/>
              </p:ext>
            </p:extLst>
          </p:nvPr>
        </p:nvGraphicFramePr>
        <p:xfrm>
          <a:off x="125760" y="1219261"/>
          <a:ext cx="8892480" cy="52072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1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5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9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«ежа»</a:t>
                      </a:r>
                      <a:endParaRPr lang="ru-RU" sz="19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9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</a:t>
                      </a:r>
                      <a:endParaRPr lang="ru-RU" sz="19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Окончание работ</a:t>
                      </a:r>
                      <a:endParaRPr lang="ru-RU" sz="19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127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«Моё рабочее место» </a:t>
                      </a: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Челлендж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 организации рабочих мест по системе 5С в ДОУ.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127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5С в действии в ДОУ размещение на странице в социальной сети «</a:t>
                      </a: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Вконтакте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и на сайте ДОУ видеоролика.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156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информационных досок «Парковка идей» для сбора предложений. </a:t>
                      </a:r>
                    </a:p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Взаимосвязь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между корпусами по доставлению оперативной информации для сотрудников ДОУ.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219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899592" y="1412776"/>
            <a:ext cx="7200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ШАГ 8</a:t>
            </a:r>
            <a:br>
              <a:rPr lang="ru-RU" sz="4800" b="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«УГОЛКА РЕШЁННЫХ ПРОБЛЕМ»</a:t>
            </a:r>
            <a:endParaRPr lang="ru-RU" altLang="ru-RU" sz="4800" b="1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405133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95707" y="1110878"/>
            <a:ext cx="1231003" cy="475828"/>
          </a:xfrm>
        </p:spPr>
        <p:txBody>
          <a:bodyPr/>
          <a:lstStyle/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95707" y="1586706"/>
            <a:ext cx="3868737" cy="1244638"/>
          </a:xfrm>
        </p:spPr>
        <p:txBody>
          <a:bodyPr/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«ДОУ» 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«ВК» 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1265952"/>
            <a:ext cx="1170763" cy="282417"/>
          </a:xfrm>
        </p:spPr>
        <p:txBody>
          <a:bodyPr/>
          <a:lstStyle/>
          <a:p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60032" y="1556792"/>
            <a:ext cx="3656906" cy="496855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«Паркинг идей по корпусам ДОУ»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групп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«WhatsApp»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1.Группа «Заместители заведующих» 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Группа «Учителя – логопеды»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3.Группа «Музыкальные руководители»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Группа «Инструктора по физкультуре»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Группа «Педагоги ДОУ»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Группа «Консультационный центр»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22  возрастных группах созданы чаты для родителей.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Группа «Младшие воспитатели»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Группа «Бухгалтерия»</a:t>
            </a:r>
          </a:p>
          <a:p>
            <a:pPr marL="0" indent="0"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Группа «Питание»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сообщества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«Виртуальный детский сад»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3" y="3835013"/>
            <a:ext cx="1322945" cy="2872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331" y="3835013"/>
            <a:ext cx="1322946" cy="28663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7868" r="16034"/>
          <a:stretch/>
        </p:blipFill>
        <p:spPr>
          <a:xfrm>
            <a:off x="992090" y="2899436"/>
            <a:ext cx="1936638" cy="1195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2DF25C-E0CD-4582-A346-27B23DB9B79C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648CB5-6528-4DF2-AEEB-8FDB5E5F20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13" name="Picture 2" descr="C:\Users\User\Desktop\logo.png">
            <a:extLst>
              <a:ext uri="{FF2B5EF4-FFF2-40B4-BE49-F238E27FC236}">
                <a16:creationId xmlns:a16="http://schemas.microsoft.com/office/drawing/2014/main" id="{E01FDBC8-600C-4D3E-B09C-D2A92C1E9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2">
            <a:extLst>
              <a:ext uri="{FF2B5EF4-FFF2-40B4-BE49-F238E27FC236}">
                <a16:creationId xmlns:a16="http://schemas.microsoft.com/office/drawing/2014/main" id="{34B13B26-53CD-4F36-A25C-5B75512E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4091887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50F758-56C7-4708-AB33-4351395C97DA}"/>
              </a:ext>
            </a:extLst>
          </p:cNvPr>
          <p:cNvSpPr/>
          <p:nvPr/>
        </p:nvSpPr>
        <p:spPr>
          <a:xfrm>
            <a:off x="176144" y="1340768"/>
            <a:ext cx="1242336" cy="46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r>
              <a:rPr lang="ru-RU" sz="239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76BA89-D726-494D-A298-501D7A878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69985"/>
            <a:ext cx="2178070" cy="29040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088334-0616-4792-8EFE-222519705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188" y="3434788"/>
            <a:ext cx="2090962" cy="27879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5EEF95-6B07-4604-BD30-5ED81E2A2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11" y="3421433"/>
            <a:ext cx="2072455" cy="27632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035AE2-836D-4E31-A709-8F3BDB9B7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84" y="1986584"/>
            <a:ext cx="2159116" cy="288483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2126BE-7F98-4163-B1B9-1B1D6FA9E3E4}"/>
              </a:ext>
            </a:extLst>
          </p:cNvPr>
          <p:cNvSpPr/>
          <p:nvPr/>
        </p:nvSpPr>
        <p:spPr>
          <a:xfrm>
            <a:off x="2044132" y="1390338"/>
            <a:ext cx="6020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934" lvl="0" indent="-457934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«Паркинг идей по корпусам ДО</a:t>
            </a:r>
          </a:p>
        </p:txBody>
      </p:sp>
    </p:spTree>
    <p:extLst>
      <p:ext uri="{BB962C8B-B14F-4D97-AF65-F5344CB8AC3E}">
        <p14:creationId xmlns:p14="http://schemas.microsoft.com/office/powerpoint/2010/main" val="155836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50F758-56C7-4708-AB33-4351395C97DA}"/>
              </a:ext>
            </a:extLst>
          </p:cNvPr>
          <p:cNvSpPr/>
          <p:nvPr/>
        </p:nvSpPr>
        <p:spPr>
          <a:xfrm>
            <a:off x="179512" y="1268760"/>
            <a:ext cx="1242336" cy="46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r>
              <a:rPr lang="ru-RU" sz="239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3DA522-010B-4303-9F93-4D9CEBEE404C}"/>
              </a:ext>
            </a:extLst>
          </p:cNvPr>
          <p:cNvSpPr/>
          <p:nvPr/>
        </p:nvSpPr>
        <p:spPr>
          <a:xfrm>
            <a:off x="0" y="1857394"/>
            <a:ext cx="2699792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77" indent="-342077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групп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«WhatsApp»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1.Группа «Заместители заведующих» 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Группа «Учителя – логопеды»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3.Группа «Музыкальные руководители»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Группа «Инструктора по физкультуре»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Группа «Педагоги ДОУ»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Группа «Консультационный центр»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22  возрастных группах созданы 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чаты для родителей.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Группа «Младшие воспитатели»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Группа «Бухгалтерия»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Группа «Питание»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8B32B0-78FC-4BB9-8CCA-194F5ED0E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094" y="1864359"/>
            <a:ext cx="2088231" cy="44084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54AE4D-B90C-4F4C-98E7-C755CD52A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877" y="1857394"/>
            <a:ext cx="2076611" cy="43839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E5BAB1-B16E-4523-BD95-4DF51159D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040" y="1857394"/>
            <a:ext cx="2023365" cy="438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75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50F758-56C7-4708-AB33-4351395C97DA}"/>
              </a:ext>
            </a:extLst>
          </p:cNvPr>
          <p:cNvSpPr/>
          <p:nvPr/>
        </p:nvSpPr>
        <p:spPr>
          <a:xfrm>
            <a:off x="176144" y="1340768"/>
            <a:ext cx="1242336" cy="46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r>
              <a:rPr lang="ru-RU" sz="239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89637-F86E-425A-9616-8AEE66402343}"/>
              </a:ext>
            </a:extLst>
          </p:cNvPr>
          <p:cNvSpPr txBox="1"/>
          <p:nvPr/>
        </p:nvSpPr>
        <p:spPr>
          <a:xfrm>
            <a:off x="152524" y="1983309"/>
            <a:ext cx="3627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934" lvl="0" indent="-457934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582B4F-240A-4D55-8915-DD6E33D33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524" y="1172472"/>
            <a:ext cx="2796666" cy="558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49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899592" y="1412776"/>
            <a:ext cx="7200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ШАГ </a:t>
            </a:r>
            <a:r>
              <a:rPr lang="ru-RU" sz="4800" b="1" noProof="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СТАНДАРТИЗАЦИЯ</a:t>
            </a:r>
            <a:r>
              <a:rPr kumimoji="0" lang="ru-RU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ПРОЦЕССА</a:t>
            </a:r>
            <a:endParaRPr lang="ru-RU" altLang="ru-RU" sz="4800" b="1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491148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2">
            <a:extLst>
              <a:ext uri="{FF2B5EF4-FFF2-40B4-BE49-F238E27FC236}">
                <a16:creationId xmlns:a16="http://schemas.microsoft.com/office/drawing/2014/main" id="{842FF548-A114-41BD-9F18-3DE8F0C90FB1}"/>
              </a:ext>
            </a:extLst>
          </p:cNvPr>
          <p:cNvSpPr>
            <a:spLocks/>
          </p:cNvSpPr>
          <p:nvPr/>
        </p:nvSpPr>
        <p:spPr bwMode="gray">
          <a:xfrm rot="3046289" flipH="1">
            <a:off x="4759117" y="830953"/>
            <a:ext cx="2438492" cy="3439044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solidFill>
            <a:schemeClr val="hlink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267" name="Freeform 3">
            <a:extLst>
              <a:ext uri="{FF2B5EF4-FFF2-40B4-BE49-F238E27FC236}">
                <a16:creationId xmlns:a16="http://schemas.microsoft.com/office/drawing/2014/main" id="{CB7C2661-91F5-48F3-A005-6686B6F8A640}"/>
              </a:ext>
            </a:extLst>
          </p:cNvPr>
          <p:cNvSpPr>
            <a:spLocks/>
          </p:cNvSpPr>
          <p:nvPr/>
        </p:nvSpPr>
        <p:spPr bwMode="gray">
          <a:xfrm rot="3171804" flipH="1">
            <a:off x="2046558" y="3300984"/>
            <a:ext cx="2421346" cy="3548605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solidFill>
            <a:schemeClr val="accent2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268" name="Freeform 4">
            <a:extLst>
              <a:ext uri="{FF2B5EF4-FFF2-40B4-BE49-F238E27FC236}">
                <a16:creationId xmlns:a16="http://schemas.microsoft.com/office/drawing/2014/main" id="{CC8BBB05-515C-4785-A8C9-399194EA2C12}"/>
              </a:ext>
            </a:extLst>
          </p:cNvPr>
          <p:cNvSpPr>
            <a:spLocks/>
          </p:cNvSpPr>
          <p:nvPr/>
        </p:nvSpPr>
        <p:spPr bwMode="gray">
          <a:xfrm rot="-46326947">
            <a:off x="4847979" y="3341608"/>
            <a:ext cx="2487179" cy="3490479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solidFill>
            <a:schemeClr val="accent1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269" name="Freeform 5">
            <a:extLst>
              <a:ext uri="{FF2B5EF4-FFF2-40B4-BE49-F238E27FC236}">
                <a16:creationId xmlns:a16="http://schemas.microsoft.com/office/drawing/2014/main" id="{CB050634-0E76-469A-A19D-3E5E4A3B3E0E}"/>
              </a:ext>
            </a:extLst>
          </p:cNvPr>
          <p:cNvSpPr>
            <a:spLocks/>
          </p:cNvSpPr>
          <p:nvPr/>
        </p:nvSpPr>
        <p:spPr bwMode="gray">
          <a:xfrm rot="-46246289">
            <a:off x="1994779" y="785207"/>
            <a:ext cx="2439958" cy="3564669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solidFill>
            <a:schemeClr val="folHlink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271" name="Oval 7">
            <a:extLst>
              <a:ext uri="{FF2B5EF4-FFF2-40B4-BE49-F238E27FC236}">
                <a16:creationId xmlns:a16="http://schemas.microsoft.com/office/drawing/2014/main" id="{7D55A4E2-9FAD-4D94-92FB-E90F386B9FE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11575" y="2943225"/>
            <a:ext cx="1647825" cy="164782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014E69AB-0A54-4DE8-BBF4-0282EF34C26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81158" y="1923447"/>
            <a:ext cx="17922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Рассылка электронной информации сотрудникам 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63B068F0-C00B-4465-90F0-27B04FE0156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333461" y="4110273"/>
            <a:ext cx="179228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сотрудников и 97% родителей воспитанников ДОУ получали информацию через использование социальных сетей.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FB9F7B40-28F3-4BA4-935B-C7D6A358BF8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95425" y="4290457"/>
            <a:ext cx="17922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сотрудника с информацией и отправка в родительские группы</a:t>
            </a:r>
            <a:endParaRPr lang="ru-RU" sz="2000" dirty="0"/>
          </a:p>
        </p:txBody>
      </p:sp>
      <p:sp>
        <p:nvSpPr>
          <p:cNvPr id="11276" name="Rectangle 12">
            <a:extLst>
              <a:ext uri="{FF2B5EF4-FFF2-40B4-BE49-F238E27FC236}">
                <a16:creationId xmlns:a16="http://schemas.microsoft.com/office/drawing/2014/main" id="{E6C0BF51-440F-4D55-9461-009A64F2D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838" y="3219450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52431115-0C06-4A6F-B41A-4CCF65220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00" y="3219450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5644983B-F0A3-4EB5-8EE9-E630FAC1B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930650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CB33FEB1-B184-475F-9B2E-AB38CD0CC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00" y="3921125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A503C6EA-0428-4A6C-AAE0-13E288A7077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245247" y="2034261"/>
            <a:ext cx="17922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электронной информации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03546A-0343-409F-940C-F61259666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" y="172517"/>
            <a:ext cx="1284879" cy="890849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566EA7B8-35EE-4D83-8BB8-85226D320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5632" y="190005"/>
            <a:ext cx="5698035" cy="944562"/>
          </a:xfrm>
        </p:spPr>
        <p:txBody>
          <a:bodyPr/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User\Desktop\logo.png">
            <a:extLst>
              <a:ext uri="{FF2B5EF4-FFF2-40B4-BE49-F238E27FC236}">
                <a16:creationId xmlns:a16="http://schemas.microsoft.com/office/drawing/2014/main" id="{EB46938D-E6A8-4595-B752-C5F0A7412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40" y="311896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12">
            <a:extLst>
              <a:ext uri="{FF2B5EF4-FFF2-40B4-BE49-F238E27FC236}">
                <a16:creationId xmlns:a16="http://schemas.microsoft.com/office/drawing/2014/main" id="{A5C13306-2F07-4077-A70F-835E96178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1119" y="33103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8084BF0-5BC8-4632-95E6-B88464B7E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5632" y="190005"/>
            <a:ext cx="5698035" cy="944562"/>
          </a:xfrm>
        </p:spPr>
        <p:txBody>
          <a:bodyPr/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7D9EF0D-1710-42DD-97C1-D964F71097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5108" y="2534740"/>
            <a:ext cx="8020792" cy="19793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6628" name="Group 4">
            <a:extLst>
              <a:ext uri="{FF2B5EF4-FFF2-40B4-BE49-F238E27FC236}">
                <a16:creationId xmlns:a16="http://schemas.microsoft.com/office/drawing/2014/main" id="{4963CC69-BA07-44D6-B764-16BA98081300}"/>
              </a:ext>
            </a:extLst>
          </p:cNvPr>
          <p:cNvGrpSpPr>
            <a:grpSpLocks/>
          </p:cNvGrpSpPr>
          <p:nvPr/>
        </p:nvGrpSpPr>
        <p:grpSpPr bwMode="auto">
          <a:xfrm>
            <a:off x="725108" y="2518830"/>
            <a:ext cx="2054225" cy="2011119"/>
            <a:chOff x="404" y="1769"/>
            <a:chExt cx="1294" cy="968"/>
          </a:xfrm>
        </p:grpSpPr>
        <p:sp>
          <p:nvSpPr>
            <p:cNvPr id="26629" name="Rectangle 5">
              <a:extLst>
                <a:ext uri="{FF2B5EF4-FFF2-40B4-BE49-F238E27FC236}">
                  <a16:creationId xmlns:a16="http://schemas.microsoft.com/office/drawing/2014/main" id="{312B596A-46E7-4242-ACCC-181AC76677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4" y="1769"/>
              <a:ext cx="1205" cy="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0" name="AutoShape 6">
              <a:extLst>
                <a:ext uri="{FF2B5EF4-FFF2-40B4-BE49-F238E27FC236}">
                  <a16:creationId xmlns:a16="http://schemas.microsoft.com/office/drawing/2014/main" id="{4AF9009A-12BF-420B-8CBA-B8A8F0054C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1568" y="2072"/>
              <a:ext cx="139" cy="12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6631" name="Text Box 7">
            <a:extLst>
              <a:ext uri="{FF2B5EF4-FFF2-40B4-BE49-F238E27FC236}">
                <a16:creationId xmlns:a16="http://schemas.microsoft.com/office/drawing/2014/main" id="{B0ABFAFA-A287-49A9-9F0C-7AAA7FF4F6E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07414" y="2734391"/>
            <a:ext cx="161822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Рассылка электронной информации сотрудникам </a:t>
            </a:r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ABD10E09-9965-42A0-91DB-03F864310A5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9202" y="2857427"/>
            <a:ext cx="1836738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12211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электронной информации</a:t>
            </a:r>
          </a:p>
        </p:txBody>
      </p:sp>
      <p:sp>
        <p:nvSpPr>
          <p:cNvPr id="26633" name="AutoShape 9">
            <a:extLst>
              <a:ext uri="{FF2B5EF4-FFF2-40B4-BE49-F238E27FC236}">
                <a16:creationId xmlns:a16="http://schemas.microsoft.com/office/drawing/2014/main" id="{0A4A62F1-5041-4337-A292-8593AE7652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07418" y="3228733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5EED613D-14C1-42DE-8A17-30DB3E0F3FA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18361" y="2646538"/>
            <a:ext cx="1676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сотрудника с информацией и отправка в родительские группы</a:t>
            </a:r>
            <a:endParaRPr lang="ru-RU" sz="2000" dirty="0"/>
          </a:p>
          <a:p>
            <a:pPr algn="ctr">
              <a:spcBef>
                <a:spcPct val="50000"/>
              </a:spcBef>
            </a:pPr>
            <a:endParaRPr lang="en-US" altLang="ru-RU" sz="1600" b="1" dirty="0">
              <a:solidFill>
                <a:schemeClr val="bg1"/>
              </a:solidFill>
            </a:endParaRPr>
          </a:p>
        </p:txBody>
      </p:sp>
      <p:sp>
        <p:nvSpPr>
          <p:cNvPr id="26635" name="AutoShape 11">
            <a:extLst>
              <a:ext uri="{FF2B5EF4-FFF2-40B4-BE49-F238E27FC236}">
                <a16:creationId xmlns:a16="http://schemas.microsoft.com/office/drawing/2014/main" id="{E9C5788A-8784-4E5B-9F33-9056605FF1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70225" y="3249246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8CDFD2FD-824D-44AF-820D-12E21287CA5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713391" y="2534740"/>
            <a:ext cx="2107375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сотрудников и 97% родителей воспитанников ДОУ получали информацию через использование социальных сетей.</a:t>
            </a:r>
          </a:p>
          <a:p>
            <a:pPr algn="ctr">
              <a:spcBef>
                <a:spcPct val="50000"/>
              </a:spcBef>
            </a:pPr>
            <a:endParaRPr lang="en-US" altLang="ru-RU" sz="1600" b="1" dirty="0">
              <a:solidFill>
                <a:schemeClr val="bg1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1C8EB4D-9549-431B-830B-078DF9E05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" y="172517"/>
            <a:ext cx="1284879" cy="890849"/>
          </a:xfrm>
          <a:prstGeom prst="rect">
            <a:avLst/>
          </a:prstGeom>
        </p:spPr>
      </p:pic>
      <p:pic>
        <p:nvPicPr>
          <p:cNvPr id="33" name="Picture 2" descr="C:\Users\User\Desktop\logo.png">
            <a:extLst>
              <a:ext uri="{FF2B5EF4-FFF2-40B4-BE49-F238E27FC236}">
                <a16:creationId xmlns:a16="http://schemas.microsoft.com/office/drawing/2014/main" id="{50C13ED4-A3D3-478C-AC80-334AFEC3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0" y="171442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12">
            <a:extLst>
              <a:ext uri="{FF2B5EF4-FFF2-40B4-BE49-F238E27FC236}">
                <a16:creationId xmlns:a16="http://schemas.microsoft.com/office/drawing/2014/main" id="{6BEC0F86-D1BE-4D8B-BA85-58441C62B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863" y="159679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49136578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899592" y="1412776"/>
            <a:ext cx="77991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10</a:t>
            </a:r>
            <a:br>
              <a:rPr lang="ru-RU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ЭФФЕКТИВНОСТИ ПРОЕКТА</a:t>
            </a:r>
            <a:endParaRPr lang="ru-RU" altLang="ru-RU" sz="4800" b="1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51161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D23F4-4073-4839-9BD2-DD9F1BEC7B4F}"/>
              </a:ext>
            </a:extLst>
          </p:cNvPr>
          <p:cNvSpPr txBox="1"/>
          <p:nvPr/>
        </p:nvSpPr>
        <p:spPr>
          <a:xfrm>
            <a:off x="2987824" y="1246454"/>
            <a:ext cx="331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2.Обоснование выбора</a:t>
            </a:r>
          </a:p>
        </p:txBody>
      </p:sp>
      <p:pic>
        <p:nvPicPr>
          <p:cNvPr id="10" name="Изображение 99">
            <a:extLst>
              <a:ext uri="{FF2B5EF4-FFF2-40B4-BE49-F238E27FC236}">
                <a16:creationId xmlns:a16="http://schemas.microsoft.com/office/drawing/2014/main" id="{DECB8C51-5432-48BC-AB86-50A775810C4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65067" y="1708119"/>
            <a:ext cx="2433058" cy="19841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307B5E-792B-4862-B98F-3FFC99157294}"/>
              </a:ext>
            </a:extLst>
          </p:cNvPr>
          <p:cNvSpPr txBox="1"/>
          <p:nvPr/>
        </p:nvSpPr>
        <p:spPr>
          <a:xfrm>
            <a:off x="3259872" y="3861859"/>
            <a:ext cx="23222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Наличие граждан неудовлетворенных качеством информированности.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AAC99-2506-4266-BFAD-216F7AF1C8A9}"/>
              </a:ext>
            </a:extLst>
          </p:cNvPr>
          <p:cNvSpPr txBox="1"/>
          <p:nvPr/>
        </p:nvSpPr>
        <p:spPr>
          <a:xfrm>
            <a:off x="482731" y="5397023"/>
            <a:ext cx="1963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Уровень информированности родителей до начала проекта</a:t>
            </a:r>
          </a:p>
        </p:txBody>
      </p:sp>
      <p:sp>
        <p:nvSpPr>
          <p:cNvPr id="14" name="Текстовое поле 9">
            <a:extLst>
              <a:ext uri="{FF2B5EF4-FFF2-40B4-BE49-F238E27FC236}">
                <a16:creationId xmlns:a16="http://schemas.microsoft.com/office/drawing/2014/main" id="{61BBA8EC-36C9-4A2A-AB18-9E9D2E9FEF07}"/>
              </a:ext>
            </a:extLst>
          </p:cNvPr>
          <p:cNvSpPr txBox="1"/>
          <p:nvPr/>
        </p:nvSpPr>
        <p:spPr>
          <a:xfrm>
            <a:off x="6577704" y="5397023"/>
            <a:ext cx="232226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Уровень информированности педагогов до начала проекта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628302A4-041A-4EAA-A49E-5696CE54B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720890"/>
              </p:ext>
            </p:extLst>
          </p:nvPr>
        </p:nvGraphicFramePr>
        <p:xfrm>
          <a:off x="-239747" y="2781571"/>
          <a:ext cx="2865106" cy="2280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1FA4B280-538C-44D3-930D-1D1F60FB0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3821423"/>
              </p:ext>
            </p:extLst>
          </p:nvPr>
        </p:nvGraphicFramePr>
        <p:xfrm>
          <a:off x="6001430" y="2781570"/>
          <a:ext cx="2865106" cy="2280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53472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799DB-64D2-466B-9A2F-D9CB4FC1CBC1}"/>
              </a:ext>
            </a:extLst>
          </p:cNvPr>
          <p:cNvSpPr txBox="1"/>
          <p:nvPr/>
        </p:nvSpPr>
        <p:spPr>
          <a:xfrm>
            <a:off x="755576" y="1161090"/>
            <a:ext cx="7632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между корпусами по доставлению оперативной информации.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D9B7963A-9D3B-4976-9E93-51714DC55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1228047"/>
              </p:ext>
            </p:extLst>
          </p:nvPr>
        </p:nvGraphicFramePr>
        <p:xfrm>
          <a:off x="1512819" y="230184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900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799DB-64D2-466B-9A2F-D9CB4FC1CBC1}"/>
              </a:ext>
            </a:extLst>
          </p:cNvPr>
          <p:cNvSpPr txBox="1"/>
          <p:nvPr/>
        </p:nvSpPr>
        <p:spPr>
          <a:xfrm>
            <a:off x="683568" y="1268760"/>
            <a:ext cx="80268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между педагогами и родителями  по обмену информацией.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904CDC13-93D2-47A8-8743-985571124B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0115451"/>
              </p:ext>
            </p:extLst>
          </p:nvPr>
        </p:nvGraphicFramePr>
        <p:xfrm>
          <a:off x="1408338" y="2222867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5288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A1B3-B682-405B-832B-92B8192054A5}"/>
              </a:ext>
            </a:extLst>
          </p:cNvPr>
          <p:cNvSpPr txBox="1"/>
          <p:nvPr/>
        </p:nvSpPr>
        <p:spPr>
          <a:xfrm>
            <a:off x="2178392" y="1916832"/>
            <a:ext cx="50861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№14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Липецка</a:t>
            </a:r>
            <a:endParaRPr lang="en-US" sz="7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lipeckaya_coa_small.png">
            <a:extLst>
              <a:ext uri="{FF2B5EF4-FFF2-40B4-BE49-F238E27FC236}">
                <a16:creationId xmlns:a16="http://schemas.microsoft.com/office/drawing/2014/main" id="{69D3E5C1-C3C2-42B7-BE70-966C6FE7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301208"/>
            <a:ext cx="936542" cy="11833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19987D19-77E2-48E9-B4E1-8F9C69896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957" y="548680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6" name="Picture 2" descr="C:\Users\User\Desktop\logo.png">
            <a:extLst>
              <a:ext uri="{FF2B5EF4-FFF2-40B4-BE49-F238E27FC236}">
                <a16:creationId xmlns:a16="http://schemas.microsoft.com/office/drawing/2014/main" id="{86512196-1E88-4C3A-B95B-576B7916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99138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CF8830-1DB9-4B8E-B98D-20D207512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" y="211829"/>
            <a:ext cx="1284879" cy="890849"/>
          </a:xfrm>
          <a:prstGeom prst="rect">
            <a:avLst/>
          </a:prstGeom>
        </p:spPr>
      </p:pic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id="{15954029-B5D0-42D5-A441-F1C554FA6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5661248"/>
            <a:ext cx="121058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590338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6E891-A910-464F-8F17-58B7F8784054}"/>
              </a:ext>
            </a:extLst>
          </p:cNvPr>
          <p:cNvSpPr txBox="1"/>
          <p:nvPr/>
        </p:nvSpPr>
        <p:spPr>
          <a:xfrm>
            <a:off x="1892725" y="1151497"/>
            <a:ext cx="5184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1.Вовлеченные лица и рамки проекта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8B7DF0-31F7-453B-A366-A3439C58F5B3}"/>
              </a:ext>
            </a:extLst>
          </p:cNvPr>
          <p:cNvSpPr txBox="1"/>
          <p:nvPr/>
        </p:nvSpPr>
        <p:spPr>
          <a:xfrm>
            <a:off x="287524" y="1613162"/>
            <a:ext cx="8568952" cy="5011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1.Заказчик проекта: ДОУ№14 г. Липецка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2.Владелец проекта: заведующая ДОУ№14 г. Липецка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3.Название процесса: информационно-просветительский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4.Границы процесса :от заведующей ДОУ до родителей ДОУ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5.Руководитель проекта: заведующая ДОУ№14 г. Липецка Н.Е. Дубовых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6.Команда проекта: заместители заведующей Серёгина О.Ю., Сазонова Е.Н., Попова И.В., Андреева Е.А., Гриднева О.В., Золотухина Н.А.</a:t>
            </a:r>
            <a:endParaRPr lang="ru-RU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5521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>
            <a:extLst>
              <a:ext uri="{FF2B5EF4-FFF2-40B4-BE49-F238E27FC236}">
                <a16:creationId xmlns:a16="http://schemas.microsoft.com/office/drawing/2014/main" id="{F23370C7-DEF2-40A6-B593-E697FC4AB1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78187" y="2401382"/>
            <a:ext cx="2587625" cy="2497137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AutoShape 3">
            <a:extLst>
              <a:ext uri="{FF2B5EF4-FFF2-40B4-BE49-F238E27FC236}">
                <a16:creationId xmlns:a16="http://schemas.microsoft.com/office/drawing/2014/main" id="{956DBE58-8D42-4342-BA67-700F4AD724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46788" y="2418556"/>
            <a:ext cx="2587625" cy="2497137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340" name="Group 4">
            <a:extLst>
              <a:ext uri="{FF2B5EF4-FFF2-40B4-BE49-F238E27FC236}">
                <a16:creationId xmlns:a16="http://schemas.microsoft.com/office/drawing/2014/main" id="{6A87AE67-1A7A-491A-933B-75F87C841410}"/>
              </a:ext>
            </a:extLst>
          </p:cNvPr>
          <p:cNvGrpSpPr>
            <a:grpSpLocks/>
          </p:cNvGrpSpPr>
          <p:nvPr/>
        </p:nvGrpSpPr>
        <p:grpSpPr bwMode="auto">
          <a:xfrm>
            <a:off x="6140303" y="1926138"/>
            <a:ext cx="2355850" cy="523875"/>
            <a:chOff x="3964" y="2071"/>
            <a:chExt cx="1484" cy="330"/>
          </a:xfrm>
        </p:grpSpPr>
        <p:sp>
          <p:nvSpPr>
            <p:cNvPr id="14341" name="AutoShape 5">
              <a:extLst>
                <a:ext uri="{FF2B5EF4-FFF2-40B4-BE49-F238E27FC236}">
                  <a16:creationId xmlns:a16="http://schemas.microsoft.com/office/drawing/2014/main" id="{93ABF0D2-40FF-4D69-9CB9-C14003BB27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38100" algn="ctr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42" name="AutoShape 6">
              <a:extLst>
                <a:ext uri="{FF2B5EF4-FFF2-40B4-BE49-F238E27FC236}">
                  <a16:creationId xmlns:a16="http://schemas.microsoft.com/office/drawing/2014/main" id="{07CDB749-63AC-4ABF-B602-4E89522C71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343" name="Rectangle 7">
            <a:extLst>
              <a:ext uri="{FF2B5EF4-FFF2-40B4-BE49-F238E27FC236}">
                <a16:creationId xmlns:a16="http://schemas.microsoft.com/office/drawing/2014/main" id="{B69E7EC7-193E-4A53-A179-01CFF6A8D10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6230529" y="1987351"/>
            <a:ext cx="2292808" cy="3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показатель</a:t>
            </a:r>
            <a:endParaRPr lang="ru-RU" sz="1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344" name="Group 8">
            <a:extLst>
              <a:ext uri="{FF2B5EF4-FFF2-40B4-BE49-F238E27FC236}">
                <a16:creationId xmlns:a16="http://schemas.microsoft.com/office/drawing/2014/main" id="{EC55F14C-0A40-4BFC-9A52-2DD65DBD3A42}"/>
              </a:ext>
            </a:extLst>
          </p:cNvPr>
          <p:cNvGrpSpPr>
            <a:grpSpLocks/>
          </p:cNvGrpSpPr>
          <p:nvPr/>
        </p:nvGrpSpPr>
        <p:grpSpPr bwMode="auto">
          <a:xfrm>
            <a:off x="3353291" y="1883236"/>
            <a:ext cx="2355850" cy="523875"/>
            <a:chOff x="2140" y="2071"/>
            <a:chExt cx="1484" cy="330"/>
          </a:xfrm>
        </p:grpSpPr>
        <p:sp>
          <p:nvSpPr>
            <p:cNvPr id="14345" name="AutoShape 9">
              <a:extLst>
                <a:ext uri="{FF2B5EF4-FFF2-40B4-BE49-F238E27FC236}">
                  <a16:creationId xmlns:a16="http://schemas.microsoft.com/office/drawing/2014/main" id="{AF69BE4B-FE3D-4BD2-8870-FDC271AF98F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40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38100" algn="ctr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46" name="AutoShape 10">
              <a:extLst>
                <a:ext uri="{FF2B5EF4-FFF2-40B4-BE49-F238E27FC236}">
                  <a16:creationId xmlns:a16="http://schemas.microsoft.com/office/drawing/2014/main" id="{2ADE4402-3A6A-4811-8480-0AC02BCAE0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63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347" name="Rectangle 11">
            <a:extLst>
              <a:ext uri="{FF2B5EF4-FFF2-40B4-BE49-F238E27FC236}">
                <a16:creationId xmlns:a16="http://schemas.microsoft.com/office/drawing/2014/main" id="{85E536B0-61F3-4EEA-8D58-63E6D3ED5081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354388" y="1987351"/>
            <a:ext cx="2360903" cy="3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показатель</a:t>
            </a:r>
            <a:endParaRPr lang="ru-RU" sz="1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id="{19244B2E-C139-4C32-8445-5772B895789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9587" y="2356191"/>
            <a:ext cx="2587625" cy="2497137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9" name="Rectangle 13">
            <a:extLst>
              <a:ext uri="{FF2B5EF4-FFF2-40B4-BE49-F238E27FC236}">
                <a16:creationId xmlns:a16="http://schemas.microsoft.com/office/drawing/2014/main" id="{2B8A8467-6425-4ED6-B87B-ACA01C844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7490" y="190004"/>
            <a:ext cx="5688632" cy="944562"/>
          </a:xfrm>
        </p:spPr>
        <p:txBody>
          <a:bodyPr/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50" name="Group 14">
            <a:extLst>
              <a:ext uri="{FF2B5EF4-FFF2-40B4-BE49-F238E27FC236}">
                <a16:creationId xmlns:a16="http://schemas.microsoft.com/office/drawing/2014/main" id="{13F02124-4039-4B5A-9654-0527ED6571E4}"/>
              </a:ext>
            </a:extLst>
          </p:cNvPr>
          <p:cNvGrpSpPr>
            <a:grpSpLocks/>
          </p:cNvGrpSpPr>
          <p:nvPr/>
        </p:nvGrpSpPr>
        <p:grpSpPr bwMode="auto">
          <a:xfrm>
            <a:off x="636587" y="1872059"/>
            <a:ext cx="2355850" cy="523875"/>
            <a:chOff x="301" y="2071"/>
            <a:chExt cx="1484" cy="330"/>
          </a:xfrm>
        </p:grpSpPr>
        <p:sp>
          <p:nvSpPr>
            <p:cNvPr id="14351" name="AutoShape 15">
              <a:extLst>
                <a:ext uri="{FF2B5EF4-FFF2-40B4-BE49-F238E27FC236}">
                  <a16:creationId xmlns:a16="http://schemas.microsoft.com/office/drawing/2014/main" id="{4208E002-356D-492F-B497-DD4025A2A32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01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38100" algn="ctr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2" name="AutoShape 16">
              <a:extLst>
                <a:ext uri="{FF2B5EF4-FFF2-40B4-BE49-F238E27FC236}">
                  <a16:creationId xmlns:a16="http://schemas.microsoft.com/office/drawing/2014/main" id="{B4186C23-66C4-4FFD-ACF7-C92F21544B6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24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353" name="Rectangle 17">
            <a:extLst>
              <a:ext uri="{FF2B5EF4-FFF2-40B4-BE49-F238E27FC236}">
                <a16:creationId xmlns:a16="http://schemas.microsoft.com/office/drawing/2014/main" id="{1289CB9D-7A66-4707-8D87-743C431F2FB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647847" y="1911457"/>
            <a:ext cx="2280432" cy="3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цели</a:t>
            </a:r>
            <a:endParaRPr lang="ru-RU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54" name="Rectangle 18">
            <a:extLst>
              <a:ext uri="{FF2B5EF4-FFF2-40B4-BE49-F238E27FC236}">
                <a16:creationId xmlns:a16="http://schemas.microsoft.com/office/drawing/2014/main" id="{414EB8CD-CDB5-431B-B656-42294A010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46" y="1134566"/>
            <a:ext cx="7751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69963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41463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112963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84463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41663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98863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56063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13263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Clr>
                <a:schemeClr val="tx2"/>
              </a:buClr>
              <a:buSzPct val="95000"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3.Цели и плановый эффект </a:t>
            </a:r>
            <a:endParaRPr lang="ru-RU" alt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6" name="Text Box 20">
            <a:extLst>
              <a:ext uri="{FF2B5EF4-FFF2-40B4-BE49-F238E27FC236}">
                <a16:creationId xmlns:a16="http://schemas.microsoft.com/office/drawing/2014/main" id="{6F738B4E-CFE3-48BF-A18B-5104F73906C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1751" y="2603489"/>
            <a:ext cx="226218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Использование социальных сетей, для повышения информированности сотрудников и родителей.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FC8B27-E6B1-46B9-BF64-0ABC2CAB5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26" name="Picture 2" descr="C:\Users\User\Desktop\logo.png">
            <a:extLst>
              <a:ext uri="{FF2B5EF4-FFF2-40B4-BE49-F238E27FC236}">
                <a16:creationId xmlns:a16="http://schemas.microsoft.com/office/drawing/2014/main" id="{815521A0-FCE9-4D6E-B841-93CB9BCC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175" y="285877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12">
            <a:extLst>
              <a:ext uri="{FF2B5EF4-FFF2-40B4-BE49-F238E27FC236}">
                <a16:creationId xmlns:a16="http://schemas.microsoft.com/office/drawing/2014/main" id="{A098B1F9-8368-4A31-BF75-8BD33DAEA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328" y="26064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95C076E2-20F1-49AD-8F2E-FFD5FDFD0683}"/>
              </a:ext>
            </a:extLst>
          </p:cNvPr>
          <p:cNvSpPr txBox="1">
            <a:spLocks/>
          </p:cNvSpPr>
          <p:nvPr/>
        </p:nvSpPr>
        <p:spPr bwMode="gray">
          <a:xfrm>
            <a:off x="509587" y="5552081"/>
            <a:ext cx="7751762" cy="5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1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Эффекты: установка информационных досок «Парковка идей».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C8D9F08E-6653-4EA5-8C9C-3D0DFC608D5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53292" y="2645857"/>
            <a:ext cx="2509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Недостаточный уровень информированности родителей и сотрудников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id="{7D9EE432-9A9E-4FD4-A94F-723B5F46FE8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014702" y="2561733"/>
            <a:ext cx="259094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Повышение уровня заинтересованности и информированности родительской общественности воспитательно – образовательным процессом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734619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28112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3743" y="328112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37A1B0-B2E7-4883-AEF8-4532415BCE67}"/>
              </a:ext>
            </a:extLst>
          </p:cNvPr>
          <p:cNvSpPr txBox="1"/>
          <p:nvPr/>
        </p:nvSpPr>
        <p:spPr>
          <a:xfrm>
            <a:off x="2411760" y="931393"/>
            <a:ext cx="4104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4.Ключевые события проекта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C1711ED-A01E-4817-A1D4-12B4FC4F9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830476"/>
              </p:ext>
            </p:extLst>
          </p:nvPr>
        </p:nvGraphicFramePr>
        <p:xfrm>
          <a:off x="89756" y="1487772"/>
          <a:ext cx="8964488" cy="4867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589">
                  <a:extLst>
                    <a:ext uri="{9D8B030D-6E8A-4147-A177-3AD203B41FA5}">
                      <a16:colId xmlns:a16="http://schemas.microsoft.com/office/drawing/2014/main" val="768605281"/>
                    </a:ext>
                  </a:extLst>
                </a:gridCol>
                <a:gridCol w="5742541">
                  <a:extLst>
                    <a:ext uri="{9D8B030D-6E8A-4147-A177-3AD203B41FA5}">
                      <a16:colId xmlns:a16="http://schemas.microsoft.com/office/drawing/2014/main" val="2886685255"/>
                    </a:ext>
                  </a:extLst>
                </a:gridCol>
                <a:gridCol w="2337358">
                  <a:extLst>
                    <a:ext uri="{9D8B030D-6E8A-4147-A177-3AD203B41FA5}">
                      <a16:colId xmlns:a16="http://schemas.microsoft.com/office/drawing/2014/main" val="1522610056"/>
                    </a:ext>
                  </a:extLst>
                </a:gridCol>
              </a:tblGrid>
              <a:tr h="4806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№ п/п</a:t>
                      </a:r>
                      <a:endParaRPr lang="ru-RU" alt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Фазы и этапы проекта</a:t>
                      </a:r>
                      <a:endParaRPr lang="ru-RU" alt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Начало</a:t>
                      </a:r>
                      <a:endParaRPr lang="ru-RU" alt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516164"/>
                  </a:ext>
                </a:extLst>
              </a:tr>
              <a:tr h="5251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Старт проекта. Разработка паспорта проекта.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340666"/>
                  </a:ext>
                </a:extLst>
              </a:tr>
              <a:tr h="5581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Анализ текущей ситуации.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77525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Разработка карты идеального и целевого состояния процесса.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999460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Проведение опроса, формирование предложений.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394214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Защита выработанных предложений по совершенствованию работы.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479068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Реализация плана мероприятий.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2020 - </a:t>
                      </a:r>
                    </a:p>
                    <a:p>
                      <a:pPr>
                        <a:buNone/>
                      </a:pPr>
                      <a:r>
                        <a:rPr lang="ru-RU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2021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459959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Стандартизация результатов.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909210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Закрытие проекта.</a:t>
                      </a:r>
                      <a:endParaRPr lang="ru-RU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2021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401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909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547664" y="328112"/>
            <a:ext cx="5184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7E7A49-E9DD-4AF2-BD9E-09EE14BDBE2B}"/>
              </a:ext>
            </a:extLst>
          </p:cNvPr>
          <p:cNvSpPr txBox="1"/>
          <p:nvPr/>
        </p:nvSpPr>
        <p:spPr>
          <a:xfrm>
            <a:off x="2304256" y="10694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Карточка 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82C19664-2D7F-4FF5-B012-4A2A5629A0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486431"/>
              </p:ext>
            </p:extLst>
          </p:nvPr>
        </p:nvGraphicFramePr>
        <p:xfrm>
          <a:off x="788104" y="1626022"/>
          <a:ext cx="7228442" cy="505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5593675" imgH="18453100" progId="AcroExch.Document.DC">
                  <p:embed/>
                </p:oleObj>
              </mc:Choice>
              <mc:Fallback>
                <p:oleObj name="Acrobat Document" r:id="rId4" imgW="25593675" imgH="18453100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8104" y="1626022"/>
                        <a:ext cx="7228442" cy="5059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771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30A9A3-A494-4204-81AF-5C23842042C2}"/>
              </a:ext>
            </a:extLst>
          </p:cNvPr>
          <p:cNvSpPr txBox="1"/>
          <p:nvPr/>
        </p:nvSpPr>
        <p:spPr>
          <a:xfrm>
            <a:off x="1457931" y="1412776"/>
            <a:ext cx="64293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ШАГ 2</a:t>
            </a:r>
            <a:br>
              <a:rPr lang="ru-RU" sz="48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48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КАРТА ТЕКУЩЕГО СОСТОЯНИЯ ПРОЦЕССА</a:t>
            </a:r>
            <a:endParaRPr lang="ru-RU" altLang="ru-RU" sz="4800" b="1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C4CA0-12E0-4702-A6DF-53309D317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284879" cy="890849"/>
          </a:xfrm>
          <a:prstGeom prst="rect">
            <a:avLst/>
          </a:prstGeom>
        </p:spPr>
      </p:pic>
      <p:pic>
        <p:nvPicPr>
          <p:cNvPr id="5" name="Picture 2" descr="C:\Users\User\Desktop\logo.png">
            <a:extLst>
              <a:ext uri="{FF2B5EF4-FFF2-40B4-BE49-F238E27FC236}">
                <a16:creationId xmlns:a16="http://schemas.microsoft.com/office/drawing/2014/main" id="{A09E0B4D-E580-4E64-8989-08294AD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910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BBC6AC78-9AD2-430B-B13A-A925562E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19" y="31947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656621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8084BF0-5BC8-4632-95E6-B88464B7E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5632" y="190005"/>
            <a:ext cx="5698035" cy="944562"/>
          </a:xfrm>
        </p:spPr>
        <p:txBody>
          <a:bodyPr/>
          <a:lstStyle/>
          <a:p>
            <a:pPr marR="0" lvl="0" algn="ct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связи</a:t>
            </a:r>
            <a:endParaRPr lang="en-US" alt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7D9EF0D-1710-42DD-97C1-D964F71097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7672" y="2071769"/>
            <a:ext cx="7740650" cy="19793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6628" name="Group 4">
            <a:extLst>
              <a:ext uri="{FF2B5EF4-FFF2-40B4-BE49-F238E27FC236}">
                <a16:creationId xmlns:a16="http://schemas.microsoft.com/office/drawing/2014/main" id="{4963CC69-BA07-44D6-B764-16BA98081300}"/>
              </a:ext>
            </a:extLst>
          </p:cNvPr>
          <p:cNvGrpSpPr>
            <a:grpSpLocks/>
          </p:cNvGrpSpPr>
          <p:nvPr/>
        </p:nvGrpSpPr>
        <p:grpSpPr bwMode="auto">
          <a:xfrm>
            <a:off x="720240" y="2055859"/>
            <a:ext cx="2054225" cy="2011119"/>
            <a:chOff x="404" y="1769"/>
            <a:chExt cx="1294" cy="968"/>
          </a:xfrm>
        </p:grpSpPr>
        <p:sp>
          <p:nvSpPr>
            <p:cNvPr id="26629" name="Rectangle 5">
              <a:extLst>
                <a:ext uri="{FF2B5EF4-FFF2-40B4-BE49-F238E27FC236}">
                  <a16:creationId xmlns:a16="http://schemas.microsoft.com/office/drawing/2014/main" id="{312B596A-46E7-4242-ACCC-181AC76677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4" y="1769"/>
              <a:ext cx="1205" cy="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0" name="AutoShape 6">
              <a:extLst>
                <a:ext uri="{FF2B5EF4-FFF2-40B4-BE49-F238E27FC236}">
                  <a16:creationId xmlns:a16="http://schemas.microsoft.com/office/drawing/2014/main" id="{4AF9009A-12BF-420B-8CBA-B8A8F0054C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1568" y="2072"/>
              <a:ext cx="139" cy="12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6631" name="Text Box 7">
            <a:extLst>
              <a:ext uri="{FF2B5EF4-FFF2-40B4-BE49-F238E27FC236}">
                <a16:creationId xmlns:a16="http://schemas.microsoft.com/office/drawing/2014/main" id="{B0ABFAFA-A287-49A9-9F0C-7AAA7FF4F6E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37259" y="2030366"/>
            <a:ext cx="161822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Рассылка электронной информации сотрудникам и распечатываем информацию на бумажный носитель</a:t>
            </a:r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ABD10E09-9965-42A0-91DB-03F864310A58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6578" y="2302197"/>
            <a:ext cx="1836738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12211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электронной информации</a:t>
            </a:r>
          </a:p>
        </p:txBody>
      </p:sp>
      <p:sp>
        <p:nvSpPr>
          <p:cNvPr id="26633" name="AutoShape 9">
            <a:extLst>
              <a:ext uri="{FF2B5EF4-FFF2-40B4-BE49-F238E27FC236}">
                <a16:creationId xmlns:a16="http://schemas.microsoft.com/office/drawing/2014/main" id="{0A4A62F1-5041-4337-A292-8593AE7652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83661" y="2646538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5EED613D-14C1-42DE-8A17-30DB3E0F3FA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35504" y="2245817"/>
            <a:ext cx="1676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Ознакомление сотрудника с информацией и оформление информации на стенде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>
              <a:spcBef>
                <a:spcPct val="50000"/>
              </a:spcBef>
            </a:pPr>
            <a:endParaRPr lang="en-US" altLang="ru-RU" sz="1600" b="1" dirty="0">
              <a:solidFill>
                <a:schemeClr val="bg1"/>
              </a:solidFill>
            </a:endParaRPr>
          </a:p>
        </p:txBody>
      </p:sp>
      <p:sp>
        <p:nvSpPr>
          <p:cNvPr id="26635" name="AutoShape 11">
            <a:extLst>
              <a:ext uri="{FF2B5EF4-FFF2-40B4-BE49-F238E27FC236}">
                <a16:creationId xmlns:a16="http://schemas.microsoft.com/office/drawing/2014/main" id="{E9C5788A-8784-4E5B-9F33-9056605FF1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50574" y="2783063"/>
            <a:ext cx="368300" cy="273050"/>
          </a:xfrm>
          <a:prstGeom prst="rightArrow">
            <a:avLst>
              <a:gd name="adj1" fmla="val 50000"/>
              <a:gd name="adj2" fmla="val 6046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8CDFD2FD-824D-44AF-820D-12E21287CA5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755398" y="2234886"/>
            <a:ext cx="1676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с родителями по изучению текущей информации на стенде</a:t>
            </a:r>
          </a:p>
          <a:p>
            <a:pPr algn="ctr">
              <a:spcBef>
                <a:spcPct val="50000"/>
              </a:spcBef>
            </a:pPr>
            <a:endParaRPr lang="en-US" altLang="ru-RU" sz="1600" b="1" dirty="0">
              <a:solidFill>
                <a:schemeClr val="bg1"/>
              </a:solidFill>
            </a:endParaRPr>
          </a:p>
        </p:txBody>
      </p:sp>
      <p:sp>
        <p:nvSpPr>
          <p:cNvPr id="26637" name="AutoShape 13">
            <a:extLst>
              <a:ext uri="{FF2B5EF4-FFF2-40B4-BE49-F238E27FC236}">
                <a16:creationId xmlns:a16="http://schemas.microsoft.com/office/drawing/2014/main" id="{9A4ED193-2008-4924-ADC4-05D47BDEC0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6897" y="4112684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638" name="AutoShape 14">
            <a:extLst>
              <a:ext uri="{FF2B5EF4-FFF2-40B4-BE49-F238E27FC236}">
                <a16:creationId xmlns:a16="http://schemas.microsoft.com/office/drawing/2014/main" id="{6483FFDE-51F7-472A-AB84-FECDB0D5C4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59163" y="4122908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639" name="AutoShape 15">
            <a:extLst>
              <a:ext uri="{FF2B5EF4-FFF2-40B4-BE49-F238E27FC236}">
                <a16:creationId xmlns:a16="http://schemas.microsoft.com/office/drawing/2014/main" id="{D92556D5-49C2-4AF2-8251-7B64D7340A0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49813" y="4122908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640" name="AutoShape 16">
            <a:extLst>
              <a:ext uri="{FF2B5EF4-FFF2-40B4-BE49-F238E27FC236}">
                <a16:creationId xmlns:a16="http://schemas.microsoft.com/office/drawing/2014/main" id="{F8D13A00-9CB1-4C8B-B641-78AB7A9755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57244" y="4125544"/>
            <a:ext cx="1114425" cy="1114425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cxnSp>
        <p:nvCxnSpPr>
          <p:cNvPr id="26641" name="AutoShape 17">
            <a:extLst>
              <a:ext uri="{FF2B5EF4-FFF2-40B4-BE49-F238E27FC236}">
                <a16:creationId xmlns:a16="http://schemas.microsoft.com/office/drawing/2014/main" id="{EAB61097-FF9E-4D8D-A87B-838E82BC7ED9}"/>
              </a:ext>
            </a:extLst>
          </p:cNvPr>
          <p:cNvCxnSpPr>
            <a:cxnSpLocks noChangeShapeType="1"/>
            <a:stCxn id="26637" idx="3"/>
            <a:endCxn id="26638" idx="1"/>
          </p:cNvCxnSpPr>
          <p:nvPr/>
        </p:nvCxnSpPr>
        <p:spPr bwMode="gray">
          <a:xfrm>
            <a:off x="2091322" y="4669897"/>
            <a:ext cx="767841" cy="10224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42" name="AutoShape 18">
            <a:extLst>
              <a:ext uri="{FF2B5EF4-FFF2-40B4-BE49-F238E27FC236}">
                <a16:creationId xmlns:a16="http://schemas.microsoft.com/office/drawing/2014/main" id="{E9B659F0-DE24-4F1B-A7A7-DE5A3E493699}"/>
              </a:ext>
            </a:extLst>
          </p:cNvPr>
          <p:cNvCxnSpPr>
            <a:cxnSpLocks noChangeShapeType="1"/>
            <a:stCxn id="26638" idx="3"/>
            <a:endCxn id="26639" idx="1"/>
          </p:cNvCxnSpPr>
          <p:nvPr/>
        </p:nvCxnSpPr>
        <p:spPr bwMode="gray">
          <a:xfrm>
            <a:off x="3973588" y="4680121"/>
            <a:ext cx="876225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43" name="AutoShape 19">
            <a:extLst>
              <a:ext uri="{FF2B5EF4-FFF2-40B4-BE49-F238E27FC236}">
                <a16:creationId xmlns:a16="http://schemas.microsoft.com/office/drawing/2014/main" id="{AC82C335-1919-4093-B8B2-0792C7B18C2D}"/>
              </a:ext>
            </a:extLst>
          </p:cNvPr>
          <p:cNvCxnSpPr>
            <a:cxnSpLocks noChangeShapeType="1"/>
            <a:stCxn id="26639" idx="3"/>
            <a:endCxn id="26640" idx="1"/>
          </p:cNvCxnSpPr>
          <p:nvPr/>
        </p:nvCxnSpPr>
        <p:spPr bwMode="gray">
          <a:xfrm>
            <a:off x="5964238" y="4680121"/>
            <a:ext cx="993006" cy="2636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44" name="Text Box 20">
            <a:extLst>
              <a:ext uri="{FF2B5EF4-FFF2-40B4-BE49-F238E27FC236}">
                <a16:creationId xmlns:a16="http://schemas.microsoft.com/office/drawing/2014/main" id="{A090A226-9E6D-4481-AC95-FF7BDD1AC6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54947" y="4475135"/>
            <a:ext cx="10547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мин.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45" name="Text Box 21">
            <a:extLst>
              <a:ext uri="{FF2B5EF4-FFF2-40B4-BE49-F238E27FC236}">
                <a16:creationId xmlns:a16="http://schemas.microsoft.com/office/drawing/2014/main" id="{AB3B2F81-515E-423A-B3AB-5CBAC76365A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87447" y="4485230"/>
            <a:ext cx="9960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мин.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46" name="Text Box 22">
            <a:extLst>
              <a:ext uri="{FF2B5EF4-FFF2-40B4-BE49-F238E27FC236}">
                <a16:creationId xmlns:a16="http://schemas.microsoft.com/office/drawing/2014/main" id="{B6366771-F669-4D16-AD48-06CB889898A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925090" y="4495454"/>
            <a:ext cx="1055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мин.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47" name="Text Box 23">
            <a:extLst>
              <a:ext uri="{FF2B5EF4-FFF2-40B4-BE49-F238E27FC236}">
                <a16:creationId xmlns:a16="http://schemas.microsoft.com/office/drawing/2014/main" id="{0081E918-4537-4D84-B5E9-11368B3170A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994078" y="4532623"/>
            <a:ext cx="9612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1C8EB4D-9549-431B-830B-078DF9E05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" y="172517"/>
            <a:ext cx="1284879" cy="890849"/>
          </a:xfrm>
          <a:prstGeom prst="rect">
            <a:avLst/>
          </a:prstGeom>
        </p:spPr>
      </p:pic>
      <p:pic>
        <p:nvPicPr>
          <p:cNvPr id="33" name="Picture 2" descr="C:\Users\User\Desktop\logo.png">
            <a:extLst>
              <a:ext uri="{FF2B5EF4-FFF2-40B4-BE49-F238E27FC236}">
                <a16:creationId xmlns:a16="http://schemas.microsoft.com/office/drawing/2014/main" id="{50C13ED4-A3D3-478C-AC80-334AFEC3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0" y="171442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12">
            <a:extLst>
              <a:ext uri="{FF2B5EF4-FFF2-40B4-BE49-F238E27FC236}">
                <a16:creationId xmlns:a16="http://schemas.microsoft.com/office/drawing/2014/main" id="{6BEC0F86-D1BE-4D8B-BA85-58441C62B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863" y="159679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0BCA728-5A87-4B43-AD95-3B7308FEDD85}"/>
              </a:ext>
            </a:extLst>
          </p:cNvPr>
          <p:cNvSpPr txBox="1"/>
          <p:nvPr/>
        </p:nvSpPr>
        <p:spPr>
          <a:xfrm>
            <a:off x="834112" y="5877272"/>
            <a:ext cx="6451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211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 – 1час 50 мин.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4EB38C-7576-472A-8DCA-021FD3F663E5}"/>
              </a:ext>
            </a:extLst>
          </p:cNvPr>
          <p:cNvSpPr txBox="1"/>
          <p:nvPr/>
        </p:nvSpPr>
        <p:spPr>
          <a:xfrm>
            <a:off x="2150644" y="1397997"/>
            <a:ext cx="5041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КАРТА ТЕКУЩЕГО СОСТОЯНИЯ </a:t>
            </a:r>
            <a:endParaRPr lang="ru-RU" sz="2400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491EA"/>
      </a:accent1>
      <a:accent2>
        <a:srgbClr val="EB943D"/>
      </a:accent2>
      <a:accent3>
        <a:srgbClr val="FFFFFF"/>
      </a:accent3>
      <a:accent4>
        <a:srgbClr val="000000"/>
      </a:accent4>
      <a:accent5>
        <a:srgbClr val="B8C7F3"/>
      </a:accent5>
      <a:accent6>
        <a:srgbClr val="D58636"/>
      </a:accent6>
      <a:hlink>
        <a:srgbClr val="4DBF9C"/>
      </a:hlink>
      <a:folHlink>
        <a:srgbClr val="D0C93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A304"/>
        </a:accent1>
        <a:accent2>
          <a:srgbClr val="E1595C"/>
        </a:accent2>
        <a:accent3>
          <a:srgbClr val="FFFFFF"/>
        </a:accent3>
        <a:accent4>
          <a:srgbClr val="000000"/>
        </a:accent4>
        <a:accent5>
          <a:srgbClr val="FDCEAA"/>
        </a:accent5>
        <a:accent6>
          <a:srgbClr val="CC5053"/>
        </a:accent6>
        <a:hlink>
          <a:srgbClr val="80E05A"/>
        </a:hlink>
        <a:folHlink>
          <a:srgbClr val="4BA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491EA"/>
        </a:accent1>
        <a:accent2>
          <a:srgbClr val="EB943D"/>
        </a:accent2>
        <a:accent3>
          <a:srgbClr val="FFFFFF"/>
        </a:accent3>
        <a:accent4>
          <a:srgbClr val="000000"/>
        </a:accent4>
        <a:accent5>
          <a:srgbClr val="B8C7F3"/>
        </a:accent5>
        <a:accent6>
          <a:srgbClr val="D58636"/>
        </a:accent6>
        <a:hlink>
          <a:srgbClr val="4DBF9C"/>
        </a:hlink>
        <a:folHlink>
          <a:srgbClr val="D0C9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6D092"/>
        </a:accent1>
        <a:accent2>
          <a:srgbClr val="55B5D3"/>
        </a:accent2>
        <a:accent3>
          <a:srgbClr val="FFFFFF"/>
        </a:accent3>
        <a:accent4>
          <a:srgbClr val="000000"/>
        </a:accent4>
        <a:accent5>
          <a:srgbClr val="C3E4C7"/>
        </a:accent5>
        <a:accent6>
          <a:srgbClr val="4CA4BF"/>
        </a:accent6>
        <a:hlink>
          <a:srgbClr val="C389EF"/>
        </a:hlink>
        <a:folHlink>
          <a:srgbClr val="E5B6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594TGp_family_light</Template>
  <TotalTime>621</TotalTime>
  <Words>1200</Words>
  <Application>Microsoft Office PowerPoint</Application>
  <PresentationFormat>Экран (4:3)</PresentationFormat>
  <Paragraphs>288</Paragraphs>
  <Slides>32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Gotham Pro</vt:lpstr>
      <vt:lpstr>Times New Roman</vt:lpstr>
      <vt:lpstr>Default Design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Детский сад на связи</vt:lpstr>
      <vt:lpstr>Презентация PowerPoint</vt:lpstr>
      <vt:lpstr>Презентация PowerPoint</vt:lpstr>
      <vt:lpstr>Презентация PowerPoint</vt:lpstr>
      <vt:lpstr>Детский сад на связи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Детский сад на связи</vt:lpstr>
      <vt:lpstr>Презентация PowerPoint</vt:lpstr>
      <vt:lpstr>Детский сад на связи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Детский сад на связи</vt:lpstr>
      <vt:lpstr>Детский сад на связи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Guild Design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2022-01-26T06:18:14Z</dcterms:created>
  <dcterms:modified xsi:type="dcterms:W3CDTF">2022-01-28T05:32:31Z</dcterms:modified>
</cp:coreProperties>
</file>