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3" r:id="rId4"/>
    <p:sldId id="257" r:id="rId5"/>
    <p:sldId id="271" r:id="rId6"/>
    <p:sldId id="272" r:id="rId7"/>
    <p:sldId id="260" r:id="rId8"/>
    <p:sldId id="261" r:id="rId9"/>
    <p:sldId id="269" r:id="rId10"/>
    <p:sldId id="274" r:id="rId11"/>
    <p:sldId id="273" r:id="rId12"/>
    <p:sldId id="278" r:id="rId13"/>
    <p:sldId id="277"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86"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48543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70396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65264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3031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7492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424418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112581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326158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61941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361536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8811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128940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74800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134173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120537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8422C50-E558-4CA2-94A7-3B3FEA43EF9A}" type="datetimeFigureOut">
              <a:rPr lang="ru-RU" smtClean="0"/>
              <a:pPr/>
              <a:t>18.05.2023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339632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422C50-E558-4CA2-94A7-3B3FEA43EF9A}" type="datetimeFigureOut">
              <a:rPr lang="ru-RU" smtClean="0"/>
              <a:pPr/>
              <a:t>18.05.2023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4B7F1D-04AA-49FB-86DE-C995D18FFEF3}" type="slidenum">
              <a:rPr lang="ru-RU" smtClean="0"/>
              <a:pPr/>
              <a:t>‹#›</a:t>
            </a:fld>
            <a:endParaRPr lang="ru-RU"/>
          </a:p>
        </p:txBody>
      </p:sp>
    </p:spTree>
    <p:extLst>
      <p:ext uri="{BB962C8B-B14F-4D97-AF65-F5344CB8AC3E}">
        <p14:creationId xmlns:p14="http://schemas.microsoft.com/office/powerpoint/2010/main" xmlns="" val="2939848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1261" y="368137"/>
            <a:ext cx="5788816" cy="807522"/>
          </a:xfrm>
        </p:spPr>
        <p:txBody>
          <a:bodyPr>
            <a:noAutofit/>
          </a:bodyPr>
          <a:lstStyle/>
          <a:p>
            <a:pPr algn="ctr"/>
            <a:r>
              <a:rPr lang="ru-RU" sz="1400" dirty="0" smtClean="0">
                <a:solidFill>
                  <a:schemeClr val="tx1"/>
                </a:solidFill>
                <a:latin typeface="Times New Roman" pitchFamily="18" charset="0"/>
                <a:cs typeface="Times New Roman" pitchFamily="18" charset="0"/>
              </a:rPr>
              <a:t>Муниципальное автономное дошкольное образовательное учреждение детский сад №14 г. </a:t>
            </a:r>
            <a:r>
              <a:rPr lang="ru-RU" sz="1400" dirty="0" smtClean="0">
                <a:solidFill>
                  <a:schemeClr val="tx1"/>
                </a:solidFill>
                <a:latin typeface="Times New Roman" pitchFamily="18" charset="0"/>
                <a:cs typeface="Times New Roman" pitchFamily="18" charset="0"/>
              </a:rPr>
              <a:t>Липецка</a:t>
            </a:r>
            <a:br>
              <a:rPr lang="ru-RU" sz="1400" dirty="0" smtClean="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582332" y="1686297"/>
            <a:ext cx="8953554" cy="3123210"/>
          </a:xfrm>
        </p:spPr>
        <p:txBody>
          <a:bodyPr>
            <a:normAutofit fontScale="25000" lnSpcReduction="20000"/>
          </a:bodyPr>
          <a:lstStyle/>
          <a:p>
            <a:pPr algn="ctr"/>
            <a:endParaRPr lang="ru-RU" sz="14400"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r>
              <a:rPr lang="ru-RU" sz="14400" dirty="0" smtClean="0">
                <a:solidFill>
                  <a:schemeClr val="accent2">
                    <a:lumMod val="50000"/>
                  </a:schemeClr>
                </a:solidFill>
                <a:latin typeface="Times New Roman" panose="02020603050405020304" pitchFamily="18" charset="0"/>
                <a:cs typeface="Times New Roman" panose="02020603050405020304" pitchFamily="18" charset="0"/>
              </a:rPr>
              <a:t>«</a:t>
            </a:r>
            <a:r>
              <a:rPr lang="ru-RU" sz="14400" dirty="0" smtClean="0">
                <a:solidFill>
                  <a:schemeClr val="accent2">
                    <a:lumMod val="50000"/>
                  </a:schemeClr>
                </a:solidFill>
                <a:latin typeface="Times New Roman" panose="02020603050405020304" pitchFamily="18" charset="0"/>
                <a:cs typeface="Times New Roman" panose="02020603050405020304" pitchFamily="18" charset="0"/>
              </a:rPr>
              <a:t>П</a:t>
            </a:r>
            <a:r>
              <a:rPr lang="ru-RU" sz="14400" dirty="0" smtClean="0">
                <a:solidFill>
                  <a:schemeClr val="accent2">
                    <a:lumMod val="50000"/>
                  </a:schemeClr>
                </a:solidFill>
                <a:latin typeface="Times New Roman" panose="02020603050405020304" pitchFamily="18" charset="0"/>
                <a:cs typeface="Times New Roman" panose="02020603050405020304" pitchFamily="18" charset="0"/>
              </a:rPr>
              <a:t>альчиковые игры для развития мелкой моторики</a:t>
            </a:r>
            <a:r>
              <a:rPr lang="ru-RU" sz="14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14400" dirty="0" smtClean="0">
              <a:solidFill>
                <a:schemeClr val="accent2">
                  <a:lumMod val="50000"/>
                </a:schemeClr>
              </a:solidFill>
              <a:latin typeface="Times New Roman" panose="02020603050405020304" pitchFamily="18" charset="0"/>
              <a:cs typeface="Times New Roman" panose="02020603050405020304" pitchFamily="18" charset="0"/>
            </a:endParaRPr>
          </a:p>
          <a:p>
            <a:pPr algn="ctr"/>
            <a:endParaRPr lang="ru-RU" sz="14400" dirty="0">
              <a:latin typeface="Times New Roman" panose="02020603050405020304" pitchFamily="18" charset="0"/>
              <a:cs typeface="Times New Roman" panose="02020603050405020304" pitchFamily="18" charset="0"/>
            </a:endParaRPr>
          </a:p>
          <a:p>
            <a:pPr algn="ctr"/>
            <a:endParaRPr lang="ru-RU" sz="14400" dirty="0" smtClean="0">
              <a:latin typeface="Times New Roman" panose="02020603050405020304" pitchFamily="18" charset="0"/>
              <a:cs typeface="Times New Roman" panose="02020603050405020304" pitchFamily="18" charset="0"/>
            </a:endParaRPr>
          </a:p>
          <a:p>
            <a:pPr algn="ctr"/>
            <a:endParaRPr lang="ru-RU" sz="14400" dirty="0">
              <a:latin typeface="Times New Roman" panose="02020603050405020304" pitchFamily="18" charset="0"/>
              <a:cs typeface="Times New Roman" panose="02020603050405020304" pitchFamily="18" charset="0"/>
            </a:endParaRPr>
          </a:p>
          <a:p>
            <a:pPr algn="ctr"/>
            <a:endParaRPr lang="ru-RU" sz="2400" dirty="0" smtClean="0"/>
          </a:p>
          <a:p>
            <a:pPr algn="r"/>
            <a:r>
              <a:rPr lang="ru-RU" sz="2600" dirty="0" smtClean="0">
                <a:solidFill>
                  <a:schemeClr val="tx1"/>
                </a:solidFill>
                <a:latin typeface="Times New Roman" panose="02020603050405020304" pitchFamily="18" charset="0"/>
                <a:cs typeface="Times New Roman" panose="02020603050405020304" pitchFamily="18" charset="0"/>
              </a:rPr>
              <a:t>                                                                     </a:t>
            </a:r>
            <a:r>
              <a:rPr lang="ru-RU" sz="9600" dirty="0" smtClean="0">
                <a:solidFill>
                  <a:schemeClr val="tx1"/>
                </a:solidFill>
                <a:latin typeface="Times New Roman" panose="02020603050405020304" pitchFamily="18" charset="0"/>
                <a:cs typeface="Times New Roman" panose="02020603050405020304" pitchFamily="18" charset="0"/>
              </a:rPr>
              <a:t>Подготовила:  </a:t>
            </a:r>
          </a:p>
          <a:p>
            <a:pPr algn="r"/>
            <a:r>
              <a:rPr lang="ru-RU" sz="9600" dirty="0" smtClean="0">
                <a:solidFill>
                  <a:schemeClr val="tx1"/>
                </a:solidFill>
                <a:latin typeface="Times New Roman" panose="02020603050405020304" pitchFamily="18" charset="0"/>
                <a:cs typeface="Times New Roman" panose="02020603050405020304" pitchFamily="18" charset="0"/>
              </a:rPr>
              <a:t>                                                                           Учитель- дефектолог</a:t>
            </a:r>
          </a:p>
          <a:p>
            <a:pPr algn="r"/>
            <a:r>
              <a:rPr lang="ru-RU" sz="9600" dirty="0" smtClean="0">
                <a:solidFill>
                  <a:schemeClr val="tx1"/>
                </a:solidFill>
                <a:latin typeface="Times New Roman" panose="02020603050405020304" pitchFamily="18" charset="0"/>
                <a:cs typeface="Times New Roman" panose="02020603050405020304" pitchFamily="18" charset="0"/>
              </a:rPr>
              <a:t>                                                                Красных Н.Ю</a:t>
            </a:r>
            <a:r>
              <a:rPr lang="ru-RU" sz="9600" dirty="0" smtClean="0">
                <a:solidFill>
                  <a:schemeClr val="accent1"/>
                </a:solidFill>
                <a:latin typeface="Times New Roman" panose="02020603050405020304" pitchFamily="18" charset="0"/>
                <a:cs typeface="Times New Roman" panose="02020603050405020304" pitchFamily="18" charset="0"/>
              </a:rPr>
              <a:t>.</a:t>
            </a:r>
            <a:endParaRPr lang="ru-RU" sz="9600" dirty="0">
              <a:solidFill>
                <a:schemeClr val="accent1"/>
              </a:solidFill>
              <a:latin typeface="Times New Roman" panose="02020603050405020304" pitchFamily="18" charset="0"/>
              <a:cs typeface="Times New Roman" panose="02020603050405020304" pitchFamily="18" charset="0"/>
            </a:endParaRPr>
          </a:p>
        </p:txBody>
      </p:sp>
      <p:pic>
        <p:nvPicPr>
          <p:cNvPr id="6" name="Picture 2" descr="C:\Documents and Settings\Admin\Мои документы\Downloads\1350501999_foto_9.jpg"/>
          <p:cNvPicPr>
            <a:picLocks noChangeAspect="1" noChangeArrowheads="1"/>
          </p:cNvPicPr>
          <p:nvPr/>
        </p:nvPicPr>
        <p:blipFill>
          <a:blip r:embed="rId2" cstate="print"/>
          <a:srcRect/>
          <a:stretch>
            <a:fillRect/>
          </a:stretch>
        </p:blipFill>
        <p:spPr bwMode="auto">
          <a:xfrm>
            <a:off x="1782368" y="3143649"/>
            <a:ext cx="4896544" cy="3331716"/>
          </a:xfrm>
          <a:prstGeom prst="rect">
            <a:avLst/>
          </a:prstGeom>
          <a:noFill/>
        </p:spPr>
      </p:pic>
      <p:pic>
        <p:nvPicPr>
          <p:cNvPr id="5" name="Рисунок 4">
            <a:extLst>
              <a:ext uri="{FF2B5EF4-FFF2-40B4-BE49-F238E27FC236}">
                <a16:creationId xmlns:a16="http://schemas.microsoft.com/office/drawing/2014/main" xmlns="" id="{7842139D-2BE9-41D6-83F6-D47FE00F36A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486" y="801359"/>
            <a:ext cx="1910412" cy="1121175"/>
          </a:xfrm>
          <a:prstGeom prst="rect">
            <a:avLst/>
          </a:prstGeom>
        </p:spPr>
      </p:pic>
    </p:spTree>
    <p:extLst>
      <p:ext uri="{BB962C8B-B14F-4D97-AF65-F5344CB8AC3E}">
        <p14:creationId xmlns:p14="http://schemas.microsoft.com/office/powerpoint/2010/main" xmlns="" val="2548878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i="1" dirty="0" smtClean="0">
                <a:solidFill>
                  <a:schemeClr val="accent1">
                    <a:lumMod val="75000"/>
                  </a:schemeClr>
                </a:solidFill>
                <a:latin typeface="Times New Roman" panose="02020603050405020304" pitchFamily="18" charset="0"/>
                <a:cs typeface="Times New Roman" panose="02020603050405020304" pitchFamily="18" charset="0"/>
              </a:rPr>
              <a:t>Прищепки:</a:t>
            </a:r>
            <a:br>
              <a:rPr lang="ru-RU" sz="3100" b="1"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2800" b="1" i="1" dirty="0" smtClean="0"/>
              <a:t> </a:t>
            </a:r>
            <a:r>
              <a:rPr lang="ru-RU" sz="2700" dirty="0">
                <a:solidFill>
                  <a:srgbClr val="111111"/>
                </a:solidFill>
                <a:latin typeface="Times New Roman" panose="02020603050405020304" pitchFamily="18" charset="0"/>
                <a:cs typeface="Times New Roman" panose="02020603050405020304" pitchFamily="18" charset="0"/>
              </a:rPr>
              <a:t>З</a:t>
            </a:r>
            <a:r>
              <a:rPr lang="ru-RU" sz="2700" dirty="0" smtClean="0">
                <a:solidFill>
                  <a:srgbClr val="111111"/>
                </a:solidFill>
                <a:latin typeface="Times New Roman" panose="02020603050405020304" pitchFamily="18" charset="0"/>
                <a:cs typeface="Times New Roman" panose="02020603050405020304" pitchFamily="18" charset="0"/>
              </a:rPr>
              <a:t>амечательное </a:t>
            </a:r>
            <a:r>
              <a:rPr lang="ru-RU" sz="2700" dirty="0">
                <a:solidFill>
                  <a:srgbClr val="111111"/>
                </a:solidFill>
                <a:latin typeface="Times New Roman" panose="02020603050405020304" pitchFamily="18" charset="0"/>
                <a:cs typeface="Times New Roman" panose="02020603050405020304" pitchFamily="18" charset="0"/>
              </a:rPr>
              <a:t>средство для развития мелкой моторики </a:t>
            </a:r>
            <a:r>
              <a:rPr lang="ru-RU" sz="2700" dirty="0" smtClean="0">
                <a:solidFill>
                  <a:srgbClr val="111111"/>
                </a:solidFill>
                <a:latin typeface="Times New Roman" panose="02020603050405020304" pitchFamily="18" charset="0"/>
                <a:cs typeface="Times New Roman" panose="02020603050405020304" pitchFamily="18" charset="0"/>
              </a:rPr>
              <a:t>ребенка. </a:t>
            </a:r>
            <a:r>
              <a:rPr lang="ru-RU" sz="2700" dirty="0">
                <a:solidFill>
                  <a:srgbClr val="111111"/>
                </a:solidFill>
                <a:latin typeface="Times New Roman" panose="02020603050405020304" pitchFamily="18" charset="0"/>
                <a:cs typeface="Times New Roman" panose="02020603050405020304" pitchFamily="18" charset="0"/>
              </a:rPr>
              <a:t>Существует великое множество прекрасных игр с прищепками, которые увлекут вашего малыша надолго.</a:t>
            </a:r>
            <a:endParaRPr lang="ru-RU" sz="2700" b="1" i="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77863" y="2719449"/>
            <a:ext cx="3933090" cy="2951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975668" y="3584800"/>
            <a:ext cx="2875584" cy="29203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65995" y="2244436"/>
            <a:ext cx="3716849" cy="24700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43563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2976747"/>
          </a:xfrm>
        </p:spPr>
        <p:txBody>
          <a:bodyPr>
            <a:noAutofit/>
          </a:bodyPr>
          <a:lstStyle/>
          <a:p>
            <a:r>
              <a:rPr lang="ru-RU" sz="2400" dirty="0" smtClean="0">
                <a:solidFill>
                  <a:schemeClr val="tx1"/>
                </a:solidFill>
                <a:latin typeface="Times New Roman" panose="02020603050405020304" pitchFamily="18" charset="0"/>
                <a:cs typeface="Times New Roman" panose="02020603050405020304" pitchFamily="18" charset="0"/>
              </a:rPr>
              <a:t>Игрушки для развития мелкой моторики можно сделать своими руками. Самым доступным материалом для творчества может стать фетр. Из него можно изготовить такие пособия, как: «Ёжик», «Жар Птица», «Огород» и т.д. </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Игры из фетра способствуют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развитию мелкой моторики, координации </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движений,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глазомера, концентрации внимания, усидчивости, закрепляет знание цветов и размеров, </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обучают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счету.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48382" y="3906980"/>
            <a:ext cx="3074420" cy="2305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8017658" y="3586346"/>
            <a:ext cx="3697117" cy="27728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2" descr="C:\Users\1111\Desktop\Новая папка\IMG_20191017_165833.jpg"/>
          <p:cNvPicPr>
            <a:picLocks noChangeAspect="1" noChangeArrowheads="1"/>
          </p:cNvPicPr>
          <p:nvPr/>
        </p:nvPicPr>
        <p:blipFill>
          <a:blip r:embed="rId4" cstate="print"/>
          <a:srcRect/>
          <a:stretch>
            <a:fillRect/>
          </a:stretch>
        </p:blipFill>
        <p:spPr bwMode="auto">
          <a:xfrm>
            <a:off x="4058961" y="3586346"/>
            <a:ext cx="3522538" cy="2758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52932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3865" y="122712"/>
            <a:ext cx="10497787" cy="2739242"/>
          </a:xfrm>
        </p:spPr>
        <p:txBody>
          <a:bodyPr>
            <a:normAutofit fontScale="90000"/>
          </a:bodyPr>
          <a:lstStyle/>
          <a:p>
            <a:pPr marL="2697480" indent="443230">
              <a:lnSpc>
                <a:spcPct val="103000"/>
              </a:lnSpc>
              <a:spcAft>
                <a:spcPts val="0"/>
              </a:spcAft>
            </a:pPr>
            <a:r>
              <a:rPr lang="ru-RU" sz="3100" b="1" i="1" dirty="0">
                <a:solidFill>
                  <a:srgbClr val="90C226">
                    <a:lumMod val="75000"/>
                  </a:srgbClr>
                </a:solidFill>
                <a:latin typeface="Times New Roman" panose="02020603050405020304" pitchFamily="18" charset="0"/>
                <a:ea typeface="Times New Roman" panose="02020603050405020304" pitchFamily="18" charset="0"/>
              </a:rPr>
              <a:t>Практическая деятельность</a:t>
            </a:r>
            <a:r>
              <a:rPr lang="ru-RU" sz="3200" dirty="0">
                <a:solidFill>
                  <a:srgbClr val="90C226">
                    <a:lumMod val="75000"/>
                  </a:srgbClr>
                </a:solidFill>
                <a:latin typeface="Times New Roman" panose="02020603050405020304" pitchFamily="18" charset="0"/>
                <a:ea typeface="Times New Roman" panose="02020603050405020304" pitchFamily="18" charset="0"/>
              </a:rPr>
              <a:t/>
            </a:r>
            <a:br>
              <a:rPr lang="ru-RU" sz="3200" dirty="0">
                <a:solidFill>
                  <a:srgbClr val="90C226">
                    <a:lumMod val="75000"/>
                  </a:srgbClr>
                </a:solidFill>
                <a:latin typeface="Times New Roman" panose="02020603050405020304" pitchFamily="18" charset="0"/>
                <a:ea typeface="Times New Roman" panose="02020603050405020304" pitchFamily="18" charset="0"/>
              </a:rPr>
            </a:br>
            <a:r>
              <a:rPr lang="ru-RU" sz="2700" dirty="0">
                <a:solidFill>
                  <a:prstClr val="black"/>
                </a:solidFill>
                <a:latin typeface="Times New Roman" panose="02020603050405020304" pitchFamily="18" charset="0"/>
                <a:ea typeface="Times New Roman" panose="02020603050405020304" pitchFamily="18" charset="0"/>
              </a:rPr>
              <a:t>Итак, для работы нам понадобятся следующие материалы: фетр, заготовка (рукавичка), </a:t>
            </a:r>
            <a:r>
              <a:rPr lang="ru-RU" sz="2700" dirty="0" smtClean="0">
                <a:solidFill>
                  <a:prstClr val="black"/>
                </a:solidFill>
                <a:latin typeface="Times New Roman" panose="02020603050405020304" pitchFamily="18" charset="0"/>
                <a:ea typeface="Times New Roman" panose="02020603050405020304" pitchFamily="18" charset="0"/>
              </a:rPr>
              <a:t>липучка, ножницы, клей.</a:t>
            </a:r>
            <a:br>
              <a:rPr lang="ru-RU" sz="2700" dirty="0" smtClean="0">
                <a:solidFill>
                  <a:prstClr val="black"/>
                </a:solidFill>
                <a:latin typeface="Times New Roman" panose="02020603050405020304" pitchFamily="18" charset="0"/>
                <a:ea typeface="Times New Roman" panose="02020603050405020304" pitchFamily="18" charset="0"/>
              </a:rPr>
            </a:br>
            <a:r>
              <a:rPr lang="ru-RU" sz="2700" dirty="0" smtClean="0">
                <a:solidFill>
                  <a:prstClr val="black"/>
                </a:solidFill>
                <a:latin typeface="Times New Roman" panose="02020603050405020304" pitchFamily="18" charset="0"/>
                <a:ea typeface="Times New Roman" panose="02020603050405020304" pitchFamily="18" charset="0"/>
              </a:rPr>
              <a:t>1. По шаблонам вырезаем детали.</a:t>
            </a:r>
            <a:br>
              <a:rPr lang="ru-RU" sz="2700" dirty="0" smtClean="0">
                <a:solidFill>
                  <a:prstClr val="black"/>
                </a:solidFill>
                <a:latin typeface="Times New Roman" panose="02020603050405020304" pitchFamily="18" charset="0"/>
                <a:ea typeface="Times New Roman" panose="02020603050405020304" pitchFamily="18" charset="0"/>
              </a:rPr>
            </a:br>
            <a:r>
              <a:rPr lang="ru-RU" sz="2700" dirty="0" smtClean="0">
                <a:solidFill>
                  <a:prstClr val="black"/>
                </a:solidFill>
                <a:latin typeface="Times New Roman" panose="02020603050405020304" pitchFamily="18" charset="0"/>
                <a:ea typeface="Times New Roman" panose="02020603050405020304" pitchFamily="18" charset="0"/>
              </a:rPr>
              <a:t>2. На вырезанные детали клеим липучку.</a:t>
            </a:r>
            <a:br>
              <a:rPr lang="ru-RU" sz="2700" dirty="0" smtClean="0">
                <a:solidFill>
                  <a:prstClr val="black"/>
                </a:solidFill>
                <a:latin typeface="Times New Roman" panose="02020603050405020304" pitchFamily="18" charset="0"/>
                <a:ea typeface="Times New Roman" panose="02020603050405020304" pitchFamily="18" charset="0"/>
              </a:rPr>
            </a:br>
            <a:r>
              <a:rPr lang="ru-RU" sz="2700" dirty="0" smtClean="0">
                <a:solidFill>
                  <a:prstClr val="black"/>
                </a:solidFill>
                <a:latin typeface="Times New Roman" panose="02020603050405020304" pitchFamily="18" charset="0"/>
                <a:ea typeface="Times New Roman" panose="02020603050405020304" pitchFamily="18" charset="0"/>
              </a:rPr>
              <a:t>3. Собираем наших животных из заготовленных деталей.</a:t>
            </a:r>
            <a:br>
              <a:rPr lang="ru-RU" sz="2700" dirty="0" smtClean="0">
                <a:solidFill>
                  <a:prstClr val="black"/>
                </a:solidFill>
                <a:latin typeface="Times New Roman" panose="02020603050405020304" pitchFamily="18" charset="0"/>
                <a:ea typeface="Times New Roman" panose="02020603050405020304" pitchFamily="18" charset="0"/>
              </a:rPr>
            </a:br>
            <a:r>
              <a:rPr lang="ru-RU" sz="2700" dirty="0" smtClean="0">
                <a:solidFill>
                  <a:srgbClr val="000000"/>
                </a:solidFill>
                <a:latin typeface="Times New Roman" panose="02020603050405020304" pitchFamily="18" charset="0"/>
                <a:cs typeface="Times New Roman" panose="02020603050405020304" pitchFamily="18" charset="0"/>
              </a:rPr>
              <a:t>Данное пособие </a:t>
            </a:r>
            <a:r>
              <a:rPr lang="ru-RU" sz="2700" dirty="0">
                <a:solidFill>
                  <a:srgbClr val="000000"/>
                </a:solidFill>
                <a:latin typeface="Times New Roman" panose="02020603050405020304" pitchFamily="18" charset="0"/>
                <a:cs typeface="Times New Roman" panose="02020603050405020304" pitchFamily="18" charset="0"/>
              </a:rPr>
              <a:t>- это прекрасный материал для развития у детей </a:t>
            </a:r>
            <a:r>
              <a:rPr lang="ru-RU" sz="2700" dirty="0" smtClean="0">
                <a:solidFill>
                  <a:srgbClr val="000000"/>
                </a:solidFill>
                <a:latin typeface="Times New Roman" panose="02020603050405020304" pitchFamily="18" charset="0"/>
                <a:cs typeface="Times New Roman" panose="02020603050405020304" pitchFamily="18" charset="0"/>
              </a:rPr>
              <a:t>воображения, мышления и  </a:t>
            </a:r>
            <a:r>
              <a:rPr lang="ru-RU" sz="2700" dirty="0">
                <a:solidFill>
                  <a:srgbClr val="000000"/>
                </a:solidFill>
                <a:latin typeface="Times New Roman" panose="02020603050405020304" pitchFamily="18" charset="0"/>
                <a:cs typeface="Times New Roman" panose="02020603050405020304" pitchFamily="18" charset="0"/>
              </a:rPr>
              <a:t>речи</a:t>
            </a:r>
            <a:r>
              <a:rPr lang="ru-RU" sz="2700" dirty="0" smtClean="0">
                <a:solidFill>
                  <a:srgbClr val="000000"/>
                </a:solidFill>
                <a:latin typeface="Times New Roman" panose="02020603050405020304" pitchFamily="18" charset="0"/>
                <a:cs typeface="Times New Roman" panose="02020603050405020304" pitchFamily="18" charset="0"/>
              </a:rPr>
              <a:t>. </a:t>
            </a:r>
            <a:r>
              <a:rPr lang="ru-RU" sz="2700" dirty="0">
                <a:solidFill>
                  <a:schemeClr val="tx1"/>
                </a:solidFill>
                <a:latin typeface="Times New Roman" panose="02020603050405020304" pitchFamily="18" charset="0"/>
                <a:cs typeface="Times New Roman" panose="02020603050405020304" pitchFamily="18" charset="0"/>
              </a:rPr>
              <a:t>В ходе игры, дети, </a:t>
            </a:r>
            <a:r>
              <a:rPr lang="ru-RU" sz="2700" dirty="0" smtClean="0">
                <a:solidFill>
                  <a:schemeClr val="tx1"/>
                </a:solidFill>
                <a:latin typeface="Times New Roman" panose="02020603050405020304" pitchFamily="18" charset="0"/>
                <a:cs typeface="Times New Roman" panose="02020603050405020304" pitchFamily="18" charset="0"/>
              </a:rPr>
              <a:t>повторяют </a:t>
            </a:r>
            <a:r>
              <a:rPr lang="ru-RU" sz="2700" dirty="0">
                <a:solidFill>
                  <a:schemeClr val="tx1"/>
                </a:solidFill>
                <a:latin typeface="Times New Roman" panose="02020603050405020304" pitchFamily="18" charset="0"/>
                <a:cs typeface="Times New Roman" panose="02020603050405020304" pitchFamily="18" charset="0"/>
              </a:rPr>
              <a:t>движения взрослых, активизируют моторику рук. Тем самым вырабатывается ловкость, умение управлять своими движениями, концентрировать внимание на одном виде деятельности.</a:t>
            </a:r>
            <a:r>
              <a:rPr lang="ru-RU" sz="2700" dirty="0" smtClean="0">
                <a:solidFill>
                  <a:schemeClr val="tx1"/>
                </a:solidFill>
                <a:latin typeface="Times New Roman" panose="02020603050405020304" pitchFamily="18" charset="0"/>
                <a:cs typeface="Times New Roman" panose="02020603050405020304" pitchFamily="18" charset="0"/>
              </a:rPr>
              <a:t> </a:t>
            </a:r>
            <a:r>
              <a:rPr lang="ru-RU" sz="27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7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i="1" dirty="0">
                <a:solidFill>
                  <a:prstClr val="black"/>
                </a:solidFill>
                <a:latin typeface="Times New Roman" panose="02020603050405020304" pitchFamily="18" charset="0"/>
                <a:ea typeface="Times New Roman" panose="02020603050405020304" pitchFamily="18" charset="0"/>
              </a:rPr>
              <a:t/>
            </a:r>
            <a:br>
              <a:rPr lang="ru-RU" sz="2400" b="1" i="1" dirty="0">
                <a:solidFill>
                  <a:prstClr val="black"/>
                </a:solidFill>
                <a:latin typeface="Times New Roman" panose="02020603050405020304" pitchFamily="18" charset="0"/>
                <a:ea typeface="Times New Roman" panose="02020603050405020304" pitchFamily="18" charset="0"/>
              </a:rPr>
            </a:br>
            <a:r>
              <a:rPr lang="ru-RU" sz="2400" b="1" i="1" dirty="0">
                <a:solidFill>
                  <a:prstClr val="black"/>
                </a:solidFill>
                <a:latin typeface="Times New Roman" panose="02020603050405020304" pitchFamily="18" charset="0"/>
                <a:ea typeface="Times New Roman" panose="02020603050405020304" pitchFamily="18" charset="0"/>
              </a:rPr>
              <a:t/>
            </a:r>
            <a:br>
              <a:rPr lang="ru-RU" sz="2400" b="1" i="1" dirty="0">
                <a:solidFill>
                  <a:prstClr val="black"/>
                </a:solidFill>
                <a:latin typeface="Times New Roman" panose="02020603050405020304" pitchFamily="18" charset="0"/>
                <a:ea typeface="Times New Roman" panose="02020603050405020304" pitchFamily="18" charset="0"/>
              </a:rPr>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9963" y="5130141"/>
            <a:ext cx="2492044" cy="13988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86662" y="308759"/>
            <a:ext cx="1878836" cy="20261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2085" y="2861954"/>
            <a:ext cx="1675880" cy="1675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06459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3761" y="642831"/>
            <a:ext cx="9500259" cy="2351926"/>
          </a:xfrm>
          <a:prstGeom prst="rect">
            <a:avLst/>
          </a:prstGeom>
        </p:spPr>
        <p:txBody>
          <a:bodyPr wrap="square">
            <a:spAutoFit/>
          </a:bodyPr>
          <a:lstStyle/>
          <a:p>
            <a:pPr marL="2697480" indent="443230">
              <a:lnSpc>
                <a:spcPct val="103000"/>
              </a:lnSpc>
              <a:spcAft>
                <a:spcPts val="1550"/>
              </a:spcAft>
            </a:pPr>
            <a:r>
              <a:rPr lang="ru-RU" sz="1400" dirty="0">
                <a:solidFill>
                  <a:schemeClr val="accent1">
                    <a:lumMod val="75000"/>
                  </a:schemeClr>
                </a:solidFill>
                <a:latin typeface="Times New Roman" panose="02020603050405020304" pitchFamily="18" charset="0"/>
              </a:rPr>
              <a:t>«</a:t>
            </a:r>
            <a:r>
              <a:rPr lang="ru-RU" sz="2400" dirty="0">
                <a:solidFill>
                  <a:schemeClr val="accent1">
                    <a:lumMod val="75000"/>
                  </a:schemeClr>
                </a:solidFill>
                <a:latin typeface="Times New Roman" panose="02020603050405020304" pitchFamily="18" charset="0"/>
                <a:cs typeface="Times New Roman" panose="02020603050405020304" pitchFamily="18" charset="0"/>
              </a:rPr>
              <a:t>Истоки способностей и дарования детей – на кончиках их пальцев. 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a:t>
            </a:r>
            <a:endParaRPr lang="ru-RU" sz="2400" b="1" i="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3048000" y="3028891"/>
            <a:ext cx="6096000" cy="830997"/>
          </a:xfrm>
          <a:prstGeom prst="rect">
            <a:avLst/>
          </a:prstGeom>
        </p:spPr>
        <p:txBody>
          <a:bodyPr>
            <a:spAutoFit/>
          </a:bodyPr>
          <a:lstStyle/>
          <a:p>
            <a:r>
              <a:rPr lang="ru-RU" sz="2400" b="1" i="1" dirty="0"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i="1" dirty="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В. А. Сухомлинский.  </a:t>
            </a:r>
            <a:br>
              <a:rPr lang="ru-RU" sz="2400" b="1" i="1" dirty="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b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3549637"/>
            <a:ext cx="4897977" cy="27877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40145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6" y="597726"/>
            <a:ext cx="8596668" cy="1320800"/>
          </a:xfrm>
        </p:spPr>
        <p:txBody>
          <a:bodyPr/>
          <a:lstStyle/>
          <a:p>
            <a:pPr algn="ctr"/>
            <a:r>
              <a:rPr lang="ru-RU" b="1" i="1" dirty="0" smtClean="0">
                <a:effectLst>
                  <a:outerShdw blurRad="50800" dist="38100" algn="l" rotWithShape="0">
                    <a:schemeClr val="accent1">
                      <a:alpha val="40000"/>
                    </a:schemeClr>
                  </a:outerShdw>
                </a:effectLst>
              </a:rPr>
              <a:t>СПАСИБО ЗА ВНИМАНИЕ!</a:t>
            </a:r>
            <a:endParaRPr lang="ru-RU" b="1" i="1" dirty="0">
              <a:effectLst>
                <a:outerShdw blurRad="50800" dist="38100" algn="l" rotWithShape="0">
                  <a:schemeClr val="accent1">
                    <a:alpha val="40000"/>
                  </a:schemeClr>
                </a:outerShdw>
              </a:effectLst>
            </a:endParaRPr>
          </a:p>
        </p:txBody>
      </p:sp>
      <p:sp>
        <p:nvSpPr>
          <p:cNvPr id="3" name="Объект 2"/>
          <p:cNvSpPr>
            <a:spLocks noGrp="1"/>
          </p:cNvSpPr>
          <p:nvPr>
            <p:ph sz="half" idx="2"/>
          </p:nvPr>
        </p:nvSpPr>
        <p:spPr/>
        <p:txBody>
          <a:bodyPr/>
          <a:lstStyle/>
          <a:p>
            <a:endParaRPr lang="ru-RU" dirty="0"/>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3092" y="1918526"/>
            <a:ext cx="5954611" cy="460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5610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248400"/>
          </a:xfrm>
        </p:spPr>
        <p:txBody>
          <a:bodyPr>
            <a:normAutofit/>
          </a:bodyPr>
          <a:lstStyle/>
          <a:p>
            <a:pPr>
              <a:lnSpc>
                <a:spcPct val="115000"/>
              </a:lnSpc>
              <a:spcAft>
                <a:spcPts val="0"/>
              </a:spcAft>
            </a:pPr>
            <a:r>
              <a:rPr lang="ru-RU" sz="2800" b="1" i="1" dirty="0"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
            </a:r>
            <a:br>
              <a:rPr lang="ru-RU" sz="2800" b="1" i="1" dirty="0"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br>
            <a:r>
              <a:rPr lang="ru-RU" sz="2800" b="1" i="1" dirty="0"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a:t>
            </a:r>
            <a:r>
              <a:rPr lang="ru-RU" sz="2800" b="1" i="1" dirty="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Ум </a:t>
            </a:r>
            <a:r>
              <a:rPr lang="ru-RU" sz="2800" b="1" i="1">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ребёнка  </a:t>
            </a:r>
            <a:r>
              <a:rPr lang="ru-RU" sz="2800" b="1" i="1"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находится </a:t>
            </a:r>
            <a:r>
              <a:rPr lang="ru-RU" sz="2800" b="1" i="1">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на </a:t>
            </a:r>
            <a:r>
              <a:rPr lang="ru-RU" sz="2800" b="1" i="1"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кончиках </a:t>
            </a:r>
            <a:r>
              <a:rPr lang="ru-RU" sz="2800" b="1" i="1" dirty="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его пальцев</a:t>
            </a:r>
            <a:r>
              <a:rPr lang="ru-RU" sz="2800" b="1" i="1" dirty="0" smtClean="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a:t>
            </a:r>
            <a:r>
              <a:rPr lang="ru-RU" sz="2800" b="1" i="1"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r>
            <a:br>
              <a:rPr lang="ru-RU" sz="2800" b="1" i="1"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br>
            <a:r>
              <a:rPr lang="ru-RU" sz="28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r>
            <a:br>
              <a:rPr lang="ru-RU" sz="28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br>
            <a:r>
              <a:rPr lang="ru-RU" sz="2800" b="1" i="1"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В. А. Сухомлинский.  </a:t>
            </a:r>
            <a:r>
              <a:rPr lang="ru-RU" sz="28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r>
            <a:br>
              <a:rPr lang="ru-RU" sz="28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ru-RU"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1609" y="3728853"/>
            <a:ext cx="4787902" cy="26918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28870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858552" cy="3600986"/>
          </a:xfrm>
        </p:spPr>
        <p:txBody>
          <a:bodyPr anchor="t" anchorCtr="0">
            <a:spAutoFit/>
          </a:bodyPr>
          <a:lstStyle/>
          <a:p>
            <a:pPr marL="449580" indent="443230">
              <a:spcAft>
                <a:spcPts val="0"/>
              </a:spcAft>
            </a:pPr>
            <a:r>
              <a:rPr lang="ru-RU" sz="3200" dirty="0" smtClean="0">
                <a:latin typeface="Times New Roman" panose="02020603050405020304" pitchFamily="18" charset="0"/>
                <a:cs typeface="Times New Roman" panose="02020603050405020304" pitchFamily="18" charset="0"/>
              </a:rPr>
              <a:t> </a:t>
            </a:r>
            <a:br>
              <a:rPr lang="ru-RU" sz="3200" dirty="0" smtClean="0">
                <a:latin typeface="Times New Roman" panose="02020603050405020304" pitchFamily="18" charset="0"/>
                <a:cs typeface="Times New Roman" panose="02020603050405020304" pitchFamily="18" charset="0"/>
              </a:rPr>
            </a:br>
            <a:r>
              <a:rPr lang="ru-RU" sz="2800" b="1" i="1"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Что </a:t>
            </a:r>
            <a:r>
              <a:rPr lang="ru-RU" sz="2800" b="1"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же такое мелкая моторика и для чего необходимо </a:t>
            </a:r>
            <a:r>
              <a:rPr lang="ru-RU" sz="2800" b="1" i="1"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ее развивать</a:t>
            </a:r>
            <a:r>
              <a:rPr lang="ru-RU" sz="2800" b="1"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br>
              <a:rPr lang="ru-RU" sz="2800" b="1"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b="1"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Мелкая моторика рук – это не что иное, как ловкость рук. Она оказывает влияние не только на речь, но и на развитие психических процессов (внимание, память, мышление, воображение</a:t>
            </a:r>
            <a:r>
              <a:rPr lang="ru-RU" sz="2800" b="1" i="1"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координацию движений.</a:t>
            </a:r>
            <a:endParaRPr lang="ru-RU" sz="2800" b="1"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7334" y="4370547"/>
            <a:ext cx="2363445" cy="2279635"/>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04444" y="3951068"/>
            <a:ext cx="3035795" cy="2523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20643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3184" y="617517"/>
            <a:ext cx="10889671" cy="5688280"/>
          </a:xfrm>
        </p:spPr>
        <p:txBody>
          <a:bodyPr>
            <a:noAutofit/>
          </a:bodyPr>
          <a:lstStyle/>
          <a:p>
            <a:pPr marL="2697480" indent="443230">
              <a:lnSpc>
                <a:spcPct val="103000"/>
              </a:lnSpc>
              <a:spcAft>
                <a:spcPts val="0"/>
              </a:spcAft>
            </a:pPr>
            <a:r>
              <a:rPr lang="ru-RU" sz="2400" b="1" i="1" dirty="0">
                <a:solidFill>
                  <a:schemeClr val="accent1">
                    <a:lumMod val="75000"/>
                  </a:schemeClr>
                </a:solidFill>
                <a:latin typeface="Times New Roman" panose="02020603050405020304" pitchFamily="18" charset="0"/>
                <a:ea typeface="Times New Roman" panose="02020603050405020304" pitchFamily="18" charset="0"/>
              </a:rPr>
              <a:t>Почему же развитие мелкой моторики рук оказывает развивающее действие на ребенка в целом.</a:t>
            </a:r>
            <a:br>
              <a:rPr lang="ru-RU" sz="2400" b="1" i="1" dirty="0">
                <a:solidFill>
                  <a:schemeClr val="accent1">
                    <a:lumMod val="75000"/>
                  </a:schemeClr>
                </a:solidFill>
                <a:latin typeface="Times New Roman" panose="02020603050405020304" pitchFamily="18" charset="0"/>
                <a:ea typeface="Times New Roman" panose="02020603050405020304" pitchFamily="18" charset="0"/>
              </a:rPr>
            </a:br>
            <a:r>
              <a:rPr lang="ru-RU" sz="2400" b="1" i="1" dirty="0">
                <a:solidFill>
                  <a:schemeClr val="accent1">
                    <a:lumMod val="75000"/>
                  </a:schemeClr>
                </a:solidFill>
                <a:latin typeface="Times New Roman" panose="02020603050405020304" pitchFamily="18" charset="0"/>
                <a:ea typeface="Times New Roman" panose="02020603050405020304" pitchFamily="18" charset="0"/>
              </a:rPr>
              <a:t>В головном мозге человека центры, которые отвечают за речь и движения пальцев расположены очень близко. И если мы будем развивать мелкую моторику, тем самым активизируем эти центры. </a:t>
            </a:r>
            <a:r>
              <a:rPr lang="ru-RU" sz="2400" b="1" i="1"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Через </a:t>
            </a:r>
            <a:r>
              <a:rPr lang="ru-RU"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развитие мелкой и общей моторики мы совершенствуем психические процессы и речевую функцию ребенка. </a:t>
            </a:r>
            <a:endParaRPr lang="ru-RU" sz="2400" b="1" i="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089525" y="3890318"/>
            <a:ext cx="3792538" cy="2133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Содержимое 7" descr="bscap0024.jpg"/>
          <p:cNvPicPr>
            <a:picLocks noGrp="1" noChangeAspect="1"/>
          </p:cNvPicPr>
          <p:nvPr>
            <p:ph sz="half" idx="1"/>
          </p:nvPr>
        </p:nvPicPr>
        <p:blipFill>
          <a:blip r:embed="rId3" cstate="print"/>
          <a:stretch>
            <a:fillRect/>
          </a:stretch>
        </p:blipFill>
        <p:spPr>
          <a:xfrm>
            <a:off x="1017852" y="3871913"/>
            <a:ext cx="3403517" cy="25526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27351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9179186" cy="5244935"/>
          </a:xfrm>
        </p:spPr>
        <p:txBody>
          <a:bodyPr>
            <a:noAutofit/>
          </a:bodyPr>
          <a:lstStyle/>
          <a:p>
            <a:r>
              <a:rPr lang="ru-RU" sz="2400" b="1" i="1" dirty="0">
                <a:solidFill>
                  <a:srgbClr val="90C226">
                    <a:lumMod val="75000"/>
                  </a:srgbClr>
                </a:solidFill>
                <a:latin typeface="Times New Roman" panose="02020603050405020304" pitchFamily="18" charset="0"/>
                <a:ea typeface="Times New Roman" panose="02020603050405020304" pitchFamily="18" charset="0"/>
              </a:rPr>
              <a:t>Развивать моторику рук можно начать  уже с младенческого возраста, так грудному ребенку можно массировать пальчики, воздействуя тем самым на активные точки, связанные с корой головного мозга. В раннем и младшем дошкольном возрасте можно использовать различные пальчиковые игры , которые сопровождаются стихотворным текстом. Не стоит  забывать о развитии элементарных навыков самообслуживания:	 застегивать и расстегивать пуговицы, завязывать шнурки и многое другое.</a:t>
            </a:r>
            <a:br>
              <a:rPr lang="ru-RU" sz="2400" b="1" i="1" dirty="0">
                <a:solidFill>
                  <a:srgbClr val="90C226">
                    <a:lumMod val="75000"/>
                  </a:srgbClr>
                </a:solidFill>
                <a:latin typeface="Times New Roman" panose="02020603050405020304" pitchFamily="18" charset="0"/>
                <a:ea typeface="Times New Roman" panose="02020603050405020304" pitchFamily="18" charset="0"/>
              </a:rPr>
            </a:br>
            <a:r>
              <a:rPr lang="ru-RU" sz="2400" b="1" i="1" dirty="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t/>
            </a:r>
            <a:br>
              <a:rPr lang="ru-RU" sz="2400" b="1" i="1" dirty="0">
                <a:solidFill>
                  <a:srgbClr val="90C226">
                    <a:lumMod val="75000"/>
                  </a:srgbClr>
                </a:solidFill>
                <a:latin typeface="Times New Roman" panose="02020603050405020304" pitchFamily="18" charset="0"/>
                <a:ea typeface="Calibri" panose="020F0502020204030204" pitchFamily="34" charset="0"/>
                <a:cs typeface="Times New Roman" panose="02020603050405020304" pitchFamily="18" charset="0"/>
              </a:rPr>
            </a:b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63473" y="4325834"/>
            <a:ext cx="3284880" cy="21877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00473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7716"/>
            <a:ext cx="11756570" cy="6640284"/>
          </a:xfrm>
        </p:spPr>
        <p:txBody>
          <a:bodyPr>
            <a:noAutofit/>
          </a:bodyPr>
          <a:lstStyle/>
          <a:p>
            <a:r>
              <a:rPr lang="ru-RU" sz="2800" b="1" i="1" dirty="0" smtClean="0">
                <a:solidFill>
                  <a:schemeClr val="accent1">
                    <a:lumMod val="75000"/>
                  </a:schemeClr>
                </a:solidFill>
                <a:latin typeface="Times New Roman" panose="02020603050405020304" pitchFamily="18" charset="0"/>
                <a:cs typeface="Times New Roman" panose="02020603050405020304" pitchFamily="18" charset="0"/>
              </a:rPr>
              <a:t>Пальчиковая гимнастика: </a:t>
            </a: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способствует овладению навыками мелкой моторики;</a:t>
            </a:r>
            <a:b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-помогает развивать речь;</a:t>
            </a:r>
            <a:b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-повышает работоспособность головного мозга;</a:t>
            </a:r>
            <a:b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-развивает психические процессы: внимание, память, мышление, воображение;</a:t>
            </a:r>
            <a:b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-развивает тактильную чувствительность;</a:t>
            </a:r>
            <a:b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снимает тревожность.</a:t>
            </a:r>
            <a:br>
              <a:rPr lang="ru-RU" sz="2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Прилетела к нам вчера</a:t>
            </a:r>
            <a:br>
              <a:rPr lang="ru-RU" sz="2000" dirty="0">
                <a:solidFill>
                  <a:schemeClr val="tx1"/>
                </a:solidFill>
                <a:latin typeface="Times New Roman" panose="02020603050405020304" pitchFamily="18" charset="0"/>
                <a:cs typeface="Times New Roman" panose="02020603050405020304" pitchFamily="18" charset="0"/>
              </a:rPr>
            </a:br>
            <a:r>
              <a:rPr lang="ru-RU" sz="2000" i="1" dirty="0">
                <a:solidFill>
                  <a:schemeClr val="tx1"/>
                </a:solidFill>
                <a:latin typeface="Times New Roman" panose="02020603050405020304" pitchFamily="18" charset="0"/>
                <a:cs typeface="Times New Roman" panose="02020603050405020304" pitchFamily="18" charset="0"/>
              </a:rPr>
              <a:t>(загибать пальцы по одному)</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Полосатая пчела.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А за нею шмель-</a:t>
            </a:r>
            <a:r>
              <a:rPr lang="ru-RU" sz="2000" dirty="0" err="1">
                <a:solidFill>
                  <a:schemeClr val="tx1"/>
                </a:solidFill>
                <a:latin typeface="Times New Roman" panose="02020603050405020304" pitchFamily="18" charset="0"/>
                <a:cs typeface="Times New Roman" panose="02020603050405020304" pitchFamily="18" charset="0"/>
              </a:rPr>
              <a:t>шмелёк</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И веселый мотылек,</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Два жука и стрекоза,</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Как фонарики глаза.</a:t>
            </a:r>
            <a:br>
              <a:rPr lang="ru-RU" sz="2000" dirty="0">
                <a:solidFill>
                  <a:schemeClr val="tx1"/>
                </a:solidFill>
                <a:latin typeface="Times New Roman" panose="02020603050405020304" pitchFamily="18" charset="0"/>
                <a:cs typeface="Times New Roman" panose="02020603050405020304" pitchFamily="18" charset="0"/>
              </a:rPr>
            </a:br>
            <a:r>
              <a:rPr lang="ru-RU" sz="2000" i="1" dirty="0">
                <a:solidFill>
                  <a:schemeClr val="tx1"/>
                </a:solidFill>
                <a:latin typeface="Times New Roman" panose="02020603050405020304" pitchFamily="18" charset="0"/>
                <a:cs typeface="Times New Roman" panose="02020603050405020304" pitchFamily="18" charset="0"/>
              </a:rPr>
              <a:t>(делать кольца из пальчиков, поднести к глазам)</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Пожужжали, полетали,</a:t>
            </a:r>
            <a:br>
              <a:rPr lang="ru-RU" sz="2000" dirty="0">
                <a:solidFill>
                  <a:schemeClr val="tx1"/>
                </a:solidFill>
                <a:latin typeface="Times New Roman" panose="02020603050405020304" pitchFamily="18" charset="0"/>
                <a:cs typeface="Times New Roman" panose="02020603050405020304" pitchFamily="18" charset="0"/>
              </a:rPr>
            </a:br>
            <a:r>
              <a:rPr lang="ru-RU" sz="2000" i="1" dirty="0">
                <a:solidFill>
                  <a:schemeClr val="tx1"/>
                </a:solidFill>
                <a:latin typeface="Times New Roman" panose="02020603050405020304" pitchFamily="18" charset="0"/>
                <a:cs typeface="Times New Roman" panose="02020603050405020304" pitchFamily="18" charset="0"/>
              </a:rPr>
              <a:t>(машут ладошками)</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От усталости упали.</a:t>
            </a:r>
            <a:br>
              <a:rPr lang="ru-RU" sz="2000" dirty="0">
                <a:solidFill>
                  <a:schemeClr val="tx1"/>
                </a:solidFill>
                <a:latin typeface="Times New Roman" panose="02020603050405020304" pitchFamily="18" charset="0"/>
                <a:cs typeface="Times New Roman" panose="02020603050405020304" pitchFamily="18" charset="0"/>
              </a:rPr>
            </a:br>
            <a:r>
              <a:rPr lang="ru-RU" sz="2000" i="1" dirty="0">
                <a:solidFill>
                  <a:schemeClr val="tx1"/>
                </a:solidFill>
                <a:latin typeface="Times New Roman" panose="02020603050405020304" pitchFamily="18" charset="0"/>
                <a:cs typeface="Times New Roman" panose="02020603050405020304" pitchFamily="18" charset="0"/>
              </a:rPr>
              <a:t>(уронить ладони на стол)    </a:t>
            </a:r>
            <a:r>
              <a:rPr lang="ru-RU" sz="2000" dirty="0">
                <a:solidFill>
                  <a:schemeClr val="tx1"/>
                </a:solidFill>
                <a:latin typeface="Times New Roman" panose="02020603050405020304" pitchFamily="18" charset="0"/>
                <a:cs typeface="Times New Roman" panose="02020603050405020304" pitchFamily="18" charset="0"/>
              </a:rPr>
              <a:t/>
            </a:r>
            <a:br>
              <a:rPr lang="ru-RU" sz="2000" dirty="0">
                <a:solidFill>
                  <a:schemeClr val="tx1"/>
                </a:solidFill>
                <a:latin typeface="Times New Roman" panose="02020603050405020304" pitchFamily="18" charset="0"/>
                <a:cs typeface="Times New Roman" panose="02020603050405020304" pitchFamily="18" charset="0"/>
              </a:rPr>
            </a:br>
            <a:endParaRPr lang="ru-RU" sz="2000" b="1" i="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20342" y="2576827"/>
            <a:ext cx="2917372" cy="2185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47510" y="3859482"/>
            <a:ext cx="3499263" cy="2624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898752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861612" y="3491667"/>
            <a:ext cx="2896092" cy="28960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303784" y="3491667"/>
            <a:ext cx="3733500" cy="2800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Заголовок 5"/>
          <p:cNvSpPr>
            <a:spLocks noGrp="1"/>
          </p:cNvSpPr>
          <p:nvPr>
            <p:ph type="title"/>
          </p:nvPr>
        </p:nvSpPr>
        <p:spPr>
          <a:xfrm>
            <a:off x="166255" y="609599"/>
            <a:ext cx="11269683" cy="2941123"/>
          </a:xfrm>
        </p:spPr>
        <p:txBody>
          <a:bodyPr>
            <a:noAutofit/>
          </a:bodyPr>
          <a:lstStyle/>
          <a:p>
            <a:pPr marL="446405" indent="-6350">
              <a:lnSpc>
                <a:spcPct val="103000"/>
              </a:lnSpc>
              <a:spcAft>
                <a:spcPts val="60"/>
              </a:spcAft>
            </a:pPr>
            <a:r>
              <a:rPr lang="ru-RU" sz="2800" b="1" i="1" dirty="0">
                <a:solidFill>
                  <a:schemeClr val="accent1">
                    <a:lumMod val="75000"/>
                  </a:schemeClr>
                </a:solidFill>
                <a:latin typeface="Times New Roman" panose="02020603050405020304" pitchFamily="18" charset="0"/>
                <a:ea typeface="Times New Roman" panose="02020603050405020304" pitchFamily="18" charset="0"/>
              </a:rPr>
              <a:t>Рисование по </a:t>
            </a:r>
            <a:r>
              <a:rPr lang="ru-RU" sz="2800" b="1" i="1" dirty="0" smtClean="0">
                <a:solidFill>
                  <a:schemeClr val="accent1">
                    <a:lumMod val="75000"/>
                  </a:schemeClr>
                </a:solidFill>
                <a:latin typeface="Times New Roman" panose="02020603050405020304" pitchFamily="18" charset="0"/>
                <a:ea typeface="Times New Roman" panose="02020603050405020304" pitchFamily="18" charset="0"/>
              </a:rPr>
              <a:t>крупе:</a:t>
            </a:r>
            <a:br>
              <a:rPr lang="ru-RU" sz="2800" b="1" i="1" dirty="0" smtClean="0">
                <a:solidFill>
                  <a:schemeClr val="accent1">
                    <a:lumMod val="75000"/>
                  </a:schemeClr>
                </a:solidFill>
                <a:latin typeface="Times New Roman" panose="02020603050405020304" pitchFamily="18" charset="0"/>
                <a:ea typeface="Times New Roman" panose="02020603050405020304" pitchFamily="18" charset="0"/>
              </a:rPr>
            </a:br>
            <a:r>
              <a:rPr lang="ru-RU" sz="2400" b="1"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развивает </a:t>
            </a:r>
            <a:r>
              <a:rPr lang="ru-RU" sz="2400" dirty="0">
                <a:solidFill>
                  <a:schemeClr val="tx1"/>
                </a:solidFill>
                <a:latin typeface="Times New Roman" panose="02020603050405020304" pitchFamily="18" charset="0"/>
                <a:cs typeface="Times New Roman" panose="02020603050405020304" pitchFamily="18" charset="0"/>
              </a:rPr>
              <a:t>творческое воображение, мышление, фантазию, речь, мелкую моторику </a:t>
            </a:r>
            <a:r>
              <a:rPr lang="ru-RU" sz="2400" dirty="0" smtClean="0">
                <a:solidFill>
                  <a:schemeClr val="tx1"/>
                </a:solidFill>
                <a:latin typeface="Times New Roman" panose="02020603050405020304" pitchFamily="18" charset="0"/>
                <a:cs typeface="Times New Roman" panose="02020603050405020304" pitchFamily="18" charset="0"/>
              </a:rPr>
              <a:t>рук.</a:t>
            </a:r>
            <a:r>
              <a:rPr lang="ru-RU" sz="2800" b="1" i="1" dirty="0">
                <a:solidFill>
                  <a:schemeClr val="tx1"/>
                </a:solidFill>
                <a:latin typeface="Times New Roman" panose="02020603050405020304" pitchFamily="18" charset="0"/>
                <a:ea typeface="Times New Roman" panose="02020603050405020304" pitchFamily="18" charset="0"/>
              </a:rPr>
              <a:t/>
            </a:r>
            <a:br>
              <a:rPr lang="ru-RU" sz="2800" b="1" i="1" dirty="0">
                <a:solidFill>
                  <a:schemeClr val="tx1"/>
                </a:solidFill>
                <a:latin typeface="Times New Roman" panose="02020603050405020304" pitchFamily="18" charset="0"/>
                <a:ea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rPr>
              <a:t>На яркий поднос тонким равномерным слоем рассыпаем мелкую крупу. Ребенок проводит пальцем по крупе. Получится яркая контрастная линия.</a:t>
            </a:r>
            <a:br>
              <a:rPr lang="ru-RU" sz="2400" dirty="0">
                <a:solidFill>
                  <a:srgbClr val="000000"/>
                </a:solidFill>
                <a:latin typeface="Times New Roman" panose="02020603050405020304" pitchFamily="18" charset="0"/>
                <a:ea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rPr>
              <a:t>Позволяем ребенку самому нарисовать рисунок. </a:t>
            </a:r>
            <a:br>
              <a:rPr lang="ru-RU" sz="2400" dirty="0">
                <a:solidFill>
                  <a:srgbClr val="000000"/>
                </a:solidFill>
                <a:latin typeface="Times New Roman" panose="02020603050405020304" pitchFamily="18" charset="0"/>
                <a:ea typeface="Times New Roman" panose="02020603050405020304" pitchFamily="18" charset="0"/>
              </a:rPr>
            </a:br>
            <a:endParaRPr lang="ru-RU" sz="2400"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82033" y="3491667"/>
            <a:ext cx="3037297" cy="20417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48111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3" y="609599"/>
            <a:ext cx="9571071" cy="2014847"/>
          </a:xfrm>
        </p:spPr>
        <p:txBody>
          <a:bodyPr>
            <a:normAutofit fontScale="90000"/>
          </a:bodyPr>
          <a:lstStyle/>
          <a:p>
            <a:pPr marL="446405" indent="-6350">
              <a:lnSpc>
                <a:spcPct val="103000"/>
              </a:lnSpc>
              <a:spcAft>
                <a:spcPts val="60"/>
              </a:spcAft>
            </a:pPr>
            <a:r>
              <a:rPr lang="ru-RU" sz="3100" b="1" i="1" dirty="0">
                <a:solidFill>
                  <a:schemeClr val="accent1">
                    <a:lumMod val="75000"/>
                  </a:schemeClr>
                </a:solidFill>
                <a:latin typeface="Times New Roman" panose="02020603050405020304" pitchFamily="18" charset="0"/>
                <a:ea typeface="Times New Roman" panose="02020603050405020304" pitchFamily="18" charset="0"/>
              </a:rPr>
              <a:t>Картинки из </a:t>
            </a:r>
            <a:r>
              <a:rPr lang="ru-RU" sz="3100" b="1" i="1" dirty="0" smtClean="0">
                <a:solidFill>
                  <a:schemeClr val="accent1">
                    <a:lumMod val="75000"/>
                  </a:schemeClr>
                </a:solidFill>
                <a:latin typeface="Times New Roman" panose="02020603050405020304" pitchFamily="18" charset="0"/>
                <a:ea typeface="Times New Roman" panose="02020603050405020304" pitchFamily="18" charset="0"/>
              </a:rPr>
              <a:t>пуговиц: </a:t>
            </a:r>
            <a:br>
              <a:rPr lang="ru-RU" sz="3100" b="1" i="1" dirty="0" smtClean="0">
                <a:solidFill>
                  <a:schemeClr val="accent1">
                    <a:lumMod val="75000"/>
                  </a:schemeClr>
                </a:solidFill>
                <a:latin typeface="Times New Roman" panose="02020603050405020304" pitchFamily="18" charset="0"/>
                <a:ea typeface="Times New Roman" panose="02020603050405020304" pitchFamily="18" charset="0"/>
              </a:rPr>
            </a:br>
            <a:r>
              <a:rPr lang="ru-RU" sz="2700" dirty="0" smtClean="0">
                <a:solidFill>
                  <a:schemeClr val="tx1"/>
                </a:solidFill>
                <a:latin typeface="Times New Roman" panose="02020603050405020304" pitchFamily="18" charset="0"/>
                <a:ea typeface="Times New Roman" panose="02020603050405020304" pitchFamily="18" charset="0"/>
              </a:rPr>
              <a:t>- игра </a:t>
            </a:r>
            <a:r>
              <a:rPr lang="ru-RU" sz="2700" dirty="0">
                <a:solidFill>
                  <a:srgbClr val="000000"/>
                </a:solidFill>
                <a:latin typeface="Times New Roman" panose="02020603050405020304" pitchFamily="18" charset="0"/>
                <a:ea typeface="Times New Roman" panose="02020603050405020304" pitchFamily="18" charset="0"/>
              </a:rPr>
              <a:t>д</a:t>
            </a:r>
            <a:r>
              <a:rPr lang="ru-RU" sz="2700" dirty="0" smtClean="0">
                <a:solidFill>
                  <a:srgbClr val="000000"/>
                </a:solidFill>
                <a:latin typeface="Times New Roman" panose="02020603050405020304" pitchFamily="18" charset="0"/>
                <a:ea typeface="Times New Roman" panose="02020603050405020304" pitchFamily="18" charset="0"/>
              </a:rPr>
              <a:t>ля </a:t>
            </a:r>
            <a:r>
              <a:rPr lang="ru-RU" sz="2700" dirty="0">
                <a:solidFill>
                  <a:srgbClr val="000000"/>
                </a:solidFill>
                <a:latin typeface="Times New Roman" panose="02020603050405020304" pitchFamily="18" charset="0"/>
                <a:ea typeface="Times New Roman" panose="02020603050405020304" pitchFamily="18" charset="0"/>
              </a:rPr>
              <a:t>развития творческих способностей и образного мышления </a:t>
            </a:r>
            <a:r>
              <a:rPr lang="ru-RU" sz="2700" dirty="0" smtClean="0">
                <a:solidFill>
                  <a:srgbClr val="000000"/>
                </a:solidFill>
                <a:latin typeface="Times New Roman" panose="02020603050405020304" pitchFamily="18" charset="0"/>
                <a:ea typeface="Times New Roman" panose="02020603050405020304" pitchFamily="18" charset="0"/>
              </a:rPr>
              <a:t>ребенка. Можно </a:t>
            </a:r>
            <a:r>
              <a:rPr lang="ru-RU" sz="2700" dirty="0">
                <a:solidFill>
                  <a:srgbClr val="000000"/>
                </a:solidFill>
                <a:latin typeface="Times New Roman" panose="02020603050405020304" pitchFamily="18" charset="0"/>
                <a:ea typeface="Times New Roman" panose="02020603050405020304" pitchFamily="18" charset="0"/>
              </a:rPr>
              <a:t>предложить </a:t>
            </a:r>
            <a:r>
              <a:rPr lang="ru-RU" sz="2700" dirty="0" smtClean="0">
                <a:solidFill>
                  <a:srgbClr val="000000"/>
                </a:solidFill>
                <a:latin typeface="Times New Roman" panose="02020603050405020304" pitchFamily="18" charset="0"/>
                <a:ea typeface="Times New Roman" panose="02020603050405020304" pitchFamily="18" charset="0"/>
              </a:rPr>
              <a:t>детям </a:t>
            </a:r>
            <a:r>
              <a:rPr lang="ru-RU" sz="2700" dirty="0">
                <a:solidFill>
                  <a:srgbClr val="000000"/>
                </a:solidFill>
                <a:latin typeface="Times New Roman" panose="02020603050405020304" pitchFamily="18" charset="0"/>
                <a:ea typeface="Times New Roman" panose="02020603050405020304" pitchFamily="18" charset="0"/>
              </a:rPr>
              <a:t>выкладывать из пуговиц цветочки, дорожки, домики, всевозможные узоры, и</a:t>
            </a:r>
            <a:r>
              <a:rPr lang="ru-RU" sz="2700" dirty="0" smtClean="0">
                <a:solidFill>
                  <a:srgbClr val="000000"/>
                </a:solidFill>
                <a:latin typeface="Times New Roman" panose="02020603050405020304" pitchFamily="18" charset="0"/>
                <a:ea typeface="Times New Roman" panose="02020603050405020304" pitchFamily="18" charset="0"/>
              </a:rPr>
              <a:t> </a:t>
            </a:r>
            <a:r>
              <a:rPr lang="ru-RU" sz="2700" dirty="0">
                <a:solidFill>
                  <a:srgbClr val="000000"/>
                </a:solidFill>
                <a:latin typeface="Times New Roman" panose="02020603050405020304" pitchFamily="18" charset="0"/>
                <a:ea typeface="Times New Roman" panose="02020603050405020304" pitchFamily="18" charset="0"/>
              </a:rPr>
              <a:t>то, что подскажет ваша фантазия и фантазия ребенка. </a:t>
            </a:r>
            <a:r>
              <a:rPr lang="ru-RU" sz="2700" b="1" i="1" dirty="0">
                <a:solidFill>
                  <a:schemeClr val="accent1">
                    <a:lumMod val="75000"/>
                  </a:schemeClr>
                </a:solidFill>
                <a:latin typeface="Times New Roman" panose="02020603050405020304" pitchFamily="18" charset="0"/>
                <a:ea typeface="Times New Roman" panose="02020603050405020304" pitchFamily="18" charset="0"/>
              </a:rPr>
              <a:t/>
            </a:r>
            <a:br>
              <a:rPr lang="ru-RU" sz="2700" b="1" i="1" dirty="0">
                <a:solidFill>
                  <a:schemeClr val="accent1">
                    <a:lumMod val="75000"/>
                  </a:schemeClr>
                </a:solidFill>
                <a:latin typeface="Times New Roman" panose="02020603050405020304" pitchFamily="18" charset="0"/>
                <a:ea typeface="Times New Roman" panose="02020603050405020304" pitchFamily="18" charset="0"/>
              </a:rPr>
            </a:br>
            <a:endParaRPr lang="ru-RU" sz="2700" b="1" i="1" dirty="0">
              <a:solidFill>
                <a:schemeClr val="accent1">
                  <a:lumMod val="75000"/>
                </a:schemeClr>
              </a:solidFill>
            </a:endParaRPr>
          </a:p>
        </p:txBody>
      </p:sp>
      <p:pic>
        <p:nvPicPr>
          <p:cNvPr id="12" name="Объект 11"/>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8428761" y="2469074"/>
            <a:ext cx="2508413" cy="3387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339" y="3368439"/>
            <a:ext cx="3730990" cy="24885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Объект 14"/>
          <p:cNvPicPr>
            <a:picLocks noGrp="1" noChangeAspect="1"/>
          </p:cNvPicPr>
          <p:nvPr>
            <p:ph sz="half" idx="1"/>
          </p:nvPr>
        </p:nvPicPr>
        <p:blipFill>
          <a:blip r:embed="rId4" cstate="print">
            <a:extLst>
              <a:ext uri="{28A0092B-C50C-407E-A947-70E740481C1C}">
                <a14:useLocalDpi xmlns:a14="http://schemas.microsoft.com/office/drawing/2010/main" xmlns="" val="0"/>
              </a:ext>
            </a:extLst>
          </a:blip>
          <a:stretch>
            <a:fillRect/>
          </a:stretch>
        </p:blipFill>
        <p:spPr>
          <a:xfrm>
            <a:off x="5343525" y="3693120"/>
            <a:ext cx="2735263" cy="2051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85720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4447" y="609600"/>
            <a:ext cx="12860977" cy="2109849"/>
          </a:xfrm>
        </p:spPr>
        <p:txBody>
          <a:bodyPr>
            <a:normAutofit fontScale="90000"/>
          </a:bodyPr>
          <a:lstStyle/>
          <a:p>
            <a:pPr marL="2697480" indent="443230">
              <a:lnSpc>
                <a:spcPct val="103000"/>
              </a:lnSpc>
              <a:spcAft>
                <a:spcPts val="0"/>
              </a:spcAft>
            </a:pPr>
            <a:r>
              <a:rPr lang="ru-RU" sz="3100" b="1" i="1" dirty="0" smtClean="0">
                <a:solidFill>
                  <a:schemeClr val="accent1">
                    <a:lumMod val="75000"/>
                  </a:schemeClr>
                </a:solidFill>
                <a:latin typeface="Times New Roman" panose="02020603050405020304" pitchFamily="18" charset="0"/>
                <a:ea typeface="Times New Roman" panose="02020603050405020304" pitchFamily="18" charset="0"/>
              </a:rPr>
              <a:t>Шнуровки:</a:t>
            </a:r>
            <a:r>
              <a:rPr lang="ru-RU" sz="2800" b="1" i="1" dirty="0" smtClean="0">
                <a:solidFill>
                  <a:schemeClr val="accent1">
                    <a:lumMod val="75000"/>
                  </a:schemeClr>
                </a:solidFill>
                <a:latin typeface="Times New Roman" panose="02020603050405020304" pitchFamily="18" charset="0"/>
                <a:ea typeface="Times New Roman" panose="02020603050405020304" pitchFamily="18" charset="0"/>
              </a:rPr>
              <a:t> </a:t>
            </a:r>
            <a:br>
              <a:rPr lang="ru-RU" sz="2800" b="1" i="1" dirty="0" smtClean="0">
                <a:solidFill>
                  <a:schemeClr val="accent1">
                    <a:lumMod val="75000"/>
                  </a:schemeClr>
                </a:solidFill>
                <a:latin typeface="Times New Roman" panose="02020603050405020304" pitchFamily="18" charset="0"/>
                <a:ea typeface="Times New Roman" panose="02020603050405020304" pitchFamily="18" charset="0"/>
              </a:rPr>
            </a:br>
            <a:r>
              <a:rPr lang="ru-RU" sz="2700" dirty="0">
                <a:solidFill>
                  <a:srgbClr val="000000"/>
                </a:solidFill>
                <a:latin typeface="Times New Roman" panose="02020603050405020304" pitchFamily="18" charset="0"/>
                <a:cs typeface="Times New Roman" panose="02020603050405020304" pitchFamily="18" charset="0"/>
              </a:rPr>
              <a:t>В </a:t>
            </a:r>
            <a:r>
              <a:rPr lang="ru-RU" sz="2700" dirty="0" smtClean="0">
                <a:solidFill>
                  <a:srgbClr val="000000"/>
                </a:solidFill>
                <a:latin typeface="Times New Roman" panose="02020603050405020304" pitchFamily="18" charset="0"/>
                <a:cs typeface="Times New Roman" panose="02020603050405020304" pitchFamily="18" charset="0"/>
              </a:rPr>
              <a:t>реальное</a:t>
            </a:r>
            <a:r>
              <a:rPr lang="ru-RU" sz="2700" dirty="0">
                <a:solidFill>
                  <a:srgbClr val="000000"/>
                </a:solidFill>
                <a:latin typeface="Times New Roman" panose="02020603050405020304" pitchFamily="18" charset="0"/>
                <a:cs typeface="Times New Roman" panose="02020603050405020304" pitchFamily="18" charset="0"/>
              </a:rPr>
              <a:t> время в магазинах </a:t>
            </a:r>
            <a:r>
              <a:rPr lang="ru-RU" sz="2700" dirty="0" smtClean="0">
                <a:solidFill>
                  <a:srgbClr val="000000"/>
                </a:solidFill>
                <a:latin typeface="Times New Roman" panose="02020603050405020304" pitchFamily="18" charset="0"/>
                <a:cs typeface="Times New Roman" panose="02020603050405020304" pitchFamily="18" charset="0"/>
              </a:rPr>
              <a:t>представлен</a:t>
            </a:r>
            <a:r>
              <a:rPr lang="ru-RU" sz="2700" dirty="0">
                <a:solidFill>
                  <a:srgbClr val="000000"/>
                </a:solidFill>
                <a:latin typeface="Times New Roman" panose="02020603050405020304" pitchFamily="18" charset="0"/>
                <a:cs typeface="Times New Roman" panose="02020603050405020304" pitchFamily="18" charset="0"/>
              </a:rPr>
              <a:t> </a:t>
            </a:r>
            <a:r>
              <a:rPr lang="ru-RU" sz="2700" dirty="0" smtClean="0">
                <a:solidFill>
                  <a:srgbClr val="000000"/>
                </a:solidFill>
                <a:latin typeface="Times New Roman" panose="02020603050405020304" pitchFamily="18" charset="0"/>
                <a:cs typeface="Times New Roman" panose="02020603050405020304" pitchFamily="18" charset="0"/>
              </a:rPr>
              <a:t>большой выбор данных</a:t>
            </a:r>
            <a:r>
              <a:rPr lang="ru-RU" sz="2700" dirty="0">
                <a:solidFill>
                  <a:srgbClr val="000000"/>
                </a:solidFill>
                <a:latin typeface="Times New Roman" panose="02020603050405020304" pitchFamily="18" charset="0"/>
                <a:cs typeface="Times New Roman" panose="02020603050405020304" pitchFamily="18" charset="0"/>
              </a:rPr>
              <a:t>  </a:t>
            </a:r>
            <a:r>
              <a:rPr lang="ru-RU" sz="2700" dirty="0" smtClean="0">
                <a:solidFill>
                  <a:srgbClr val="000000"/>
                </a:solidFill>
                <a:latin typeface="Times New Roman" panose="02020603050405020304" pitchFamily="18" charset="0"/>
                <a:cs typeface="Times New Roman" panose="02020603050405020304" pitchFamily="18" charset="0"/>
              </a:rPr>
              <a:t>дидактических игр </a:t>
            </a:r>
            <a:r>
              <a:rPr lang="ru-RU" sz="2700" dirty="0">
                <a:solidFill>
                  <a:srgbClr val="000000"/>
                </a:solidFill>
                <a:latin typeface="Times New Roman" panose="02020603050405020304" pitchFamily="18" charset="0"/>
                <a:cs typeface="Times New Roman" panose="02020603050405020304" pitchFamily="18" charset="0"/>
              </a:rPr>
              <a:t>– из различного материала, </a:t>
            </a:r>
            <a:r>
              <a:rPr lang="ru-RU" sz="2700" dirty="0" smtClean="0">
                <a:solidFill>
                  <a:srgbClr val="000000"/>
                </a:solidFill>
                <a:latin typeface="Times New Roman" panose="02020603050405020304" pitchFamily="18" charset="0"/>
                <a:cs typeface="Times New Roman" panose="02020603050405020304" pitchFamily="18" charset="0"/>
              </a:rPr>
              <a:t>разного</a:t>
            </a:r>
            <a:r>
              <a:rPr lang="ru-RU" sz="2700" dirty="0">
                <a:solidFill>
                  <a:srgbClr val="000000"/>
                </a:solidFill>
                <a:latin typeface="Times New Roman" panose="02020603050405020304" pitchFamily="18" charset="0"/>
                <a:cs typeface="Times New Roman" panose="02020603050405020304" pitchFamily="18" charset="0"/>
              </a:rPr>
              <a:t> объема, цвета и формы. </a:t>
            </a:r>
            <a:r>
              <a:rPr lang="ru-RU"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Такие </a:t>
            </a:r>
            <a:r>
              <a:rPr lang="ru-RU"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игры развивают пространственную ориентировку, внимание, формируют навыки шнуровки, развивают творческие способности, способствуют развитию точности глазомера, последовательности действий.</a:t>
            </a:r>
            <a:br>
              <a:rPr lang="ru-RU"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2700" b="1" i="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083608" y="4163612"/>
            <a:ext cx="2837233" cy="21307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8709377" y="4031938"/>
            <a:ext cx="2394053" cy="23940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5322" y="3720698"/>
            <a:ext cx="3669790" cy="23119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30437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743</TotalTime>
  <Words>175</Words>
  <Application>Microsoft Office PowerPoint</Application>
  <PresentationFormat>Произвольный</PresentationFormat>
  <Paragraphs>24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Аспект</vt:lpstr>
      <vt:lpstr>Муниципальное автономное дошкольное образовательное учреждение детский сад №14 г. Липецка </vt:lpstr>
      <vt:lpstr> «Ум ребёнка  находится на кончиках его пальцев»                                                          В. А. Сухомлинский.   </vt:lpstr>
      <vt:lpstr>  Что же такое мелкая моторика и для чего необходимо ее развивать?  Мелкая моторика рук – это не что иное, как ловкость рук. Она оказывает влияние не только на речь, но и на развитие психических процессов (внимание, память, мышление, воображение), координацию движений.</vt:lpstr>
      <vt:lpstr>Почему же развитие мелкой моторики рук оказывает развивающее действие на ребенка в целом. В головном мозге человека центры, которые отвечают за речь и движения пальцев расположены очень близко. И если мы будем развивать мелкую моторику, тем самым активизируем эти центры. Через развитие мелкой и общей моторики мы совершенствуем психические процессы и речевую функцию ребенка. </vt:lpstr>
      <vt:lpstr>Развивать моторику рук можно начать  уже с младенческого возраста, так грудному ребенку можно массировать пальчики, воздействуя тем самым на активные точки, связанные с корой головного мозга. В раннем и младшем дошкольном возрасте можно использовать различные пальчиковые игры , которые сопровождаются стихотворным текстом. Не стоит  забывать о развитии элементарных навыков самообслуживания:  застегивать и расстегивать пуговицы, завязывать шнурки и многое другое.  </vt:lpstr>
      <vt:lpstr>Пальчиковая гимнастика:  -способствует овладению навыками мелкой моторики; -помогает развивать речь; -повышает работоспособность головного мозга; -развивает психические процессы: внимание, память, мышление, воображение; -развивает тактильную чувствительность; - снимает тревожность. Прилетела к нам вчера (загибать пальцы по одному) Полосатая пчела. А за нею шмель-шмелёк И веселый мотылек, Два жука и стрекоза, Как фонарики глаза. (делать кольца из пальчиков, поднести к глазам) Пожужжали, полетали, (машут ладошками) От усталости упали. (уронить ладони на стол)     </vt:lpstr>
      <vt:lpstr>Рисование по крупе:  - развивает творческое воображение, мышление, фантазию, речь, мелкую моторику рук. На яркий поднос тонким равномерным слоем рассыпаем мелкую крупу. Ребенок проводит пальцем по крупе. Получится яркая контрастная линия. Позволяем ребенку самому нарисовать рисунок.  </vt:lpstr>
      <vt:lpstr>Картинки из пуговиц:  - игра для развития творческих способностей и образного мышления ребенка. Можно предложить детям выкладывать из пуговиц цветочки, дорожки, домики, всевозможные узоры, и то, что подскажет ваша фантазия и фантазия ребенка.  </vt:lpstr>
      <vt:lpstr>Шнуровки:  В реальное время в магазинах представлен большой выбор данных  дидактических игр – из различного материала, разного объема, цвета и формы. Такие игры развивают пространственную ориентировку, внимание, формируют навыки шнуровки, развивают творческие способности, способствуют развитию точности глазомера, последовательности действий. </vt:lpstr>
      <vt:lpstr>Прищепки:  Замечательное средство для развития мелкой моторики ребенка. Существует великое множество прекрасных игр с прищепками, которые увлекут вашего малыша надолго.</vt:lpstr>
      <vt:lpstr>Игрушки для развития мелкой моторики можно сделать своими руками. Самым доступным материалом для творчества может стать фетр. Из него можно изготовить такие пособия, как: «Ёжик», «Жар Птица», «Огород» и т.д. Игры из фетра способствуют развитию мелкой моторики, координации движений, глазомера, концентрации внимания, усидчивости, закрепляет знание цветов и размеров, обучают счету. </vt:lpstr>
      <vt:lpstr>Практическая деятельность Итак, для работы нам понадобятся следующие материалы: фетр, заготовка (рукавичка), липучка, ножницы, клей. 1. По шаблонам вырезаем детали. 2. На вырезанные детали клеим липучку. 3. Собираем наших животных из заготовленных деталей. Данное пособие - это прекрасный материал для развития у детей воображения, мышления и  речи. В ходе игры, дети, повторяют движения взрослых, активизируют моторику рук. Тем самым вырабатывается ловкость, умение управлять своими движениями, концентрировать внимание на одном виде деятельности.    </vt:lpstr>
      <vt:lpstr>Слайд 13</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детский сад №14 г. Липецка</dc:title>
  <dc:creator>Пользователь Windows</dc:creator>
  <cp:lastModifiedBy>Доу14</cp:lastModifiedBy>
  <cp:revision>59</cp:revision>
  <dcterms:created xsi:type="dcterms:W3CDTF">2021-02-27T09:24:57Z</dcterms:created>
  <dcterms:modified xsi:type="dcterms:W3CDTF">2023-05-18T08:29:56Z</dcterms:modified>
</cp:coreProperties>
</file>